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2"/>
  </p:notesMasterIdLst>
  <p:sldIdLst>
    <p:sldId id="346" r:id="rId2"/>
    <p:sldId id="5094" r:id="rId3"/>
    <p:sldId id="4550" r:id="rId4"/>
    <p:sldId id="4551" r:id="rId5"/>
    <p:sldId id="5096" r:id="rId6"/>
    <p:sldId id="5095" r:id="rId7"/>
    <p:sldId id="4949" r:id="rId8"/>
    <p:sldId id="5097" r:id="rId9"/>
    <p:sldId id="5099" r:id="rId10"/>
    <p:sldId id="5100" r:id="rId11"/>
    <p:sldId id="5098" r:id="rId12"/>
    <p:sldId id="5101" r:id="rId13"/>
    <p:sldId id="5111" r:id="rId14"/>
    <p:sldId id="5102" r:id="rId15"/>
    <p:sldId id="5112" r:id="rId16"/>
    <p:sldId id="5113" r:id="rId17"/>
    <p:sldId id="5119" r:id="rId18"/>
    <p:sldId id="5120" r:id="rId19"/>
    <p:sldId id="5121" r:id="rId20"/>
    <p:sldId id="5114" r:id="rId21"/>
    <p:sldId id="5115" r:id="rId22"/>
    <p:sldId id="5116" r:id="rId23"/>
    <p:sldId id="5117" r:id="rId24"/>
    <p:sldId id="5122" r:id="rId25"/>
    <p:sldId id="5123" r:id="rId26"/>
    <p:sldId id="5124" r:id="rId27"/>
    <p:sldId id="5125" r:id="rId28"/>
    <p:sldId id="5126" r:id="rId29"/>
    <p:sldId id="5127" r:id="rId30"/>
    <p:sldId id="5103" r:id="rId31"/>
    <p:sldId id="5128" r:id="rId32"/>
    <p:sldId id="5129" r:id="rId33"/>
    <p:sldId id="5104" r:id="rId34"/>
    <p:sldId id="5130" r:id="rId35"/>
    <p:sldId id="5131" r:id="rId36"/>
    <p:sldId id="5132" r:id="rId37"/>
    <p:sldId id="5133" r:id="rId38"/>
    <p:sldId id="5135" r:id="rId39"/>
    <p:sldId id="5134" r:id="rId40"/>
    <p:sldId id="5106" r:id="rId41"/>
    <p:sldId id="5136" r:id="rId42"/>
    <p:sldId id="5137" r:id="rId43"/>
    <p:sldId id="5138" r:id="rId44"/>
    <p:sldId id="5107" r:id="rId45"/>
    <p:sldId id="5142" r:id="rId46"/>
    <p:sldId id="5143" r:id="rId47"/>
    <p:sldId id="5144" r:id="rId48"/>
    <p:sldId id="5145" r:id="rId49"/>
    <p:sldId id="5152" r:id="rId50"/>
    <p:sldId id="5148" r:id="rId51"/>
    <p:sldId id="5151" r:id="rId52"/>
    <p:sldId id="5108" r:id="rId53"/>
    <p:sldId id="5147" r:id="rId54"/>
    <p:sldId id="5156" r:id="rId55"/>
    <p:sldId id="5177" r:id="rId56"/>
    <p:sldId id="5158" r:id="rId57"/>
    <p:sldId id="5157" r:id="rId58"/>
    <p:sldId id="5178" r:id="rId59"/>
    <p:sldId id="5150" r:id="rId60"/>
    <p:sldId id="5149" r:id="rId61"/>
    <p:sldId id="5139" r:id="rId62"/>
    <p:sldId id="5154" r:id="rId63"/>
    <p:sldId id="5175" r:id="rId64"/>
    <p:sldId id="5140" r:id="rId65"/>
    <p:sldId id="5174" r:id="rId66"/>
    <p:sldId id="5155" r:id="rId67"/>
    <p:sldId id="5176" r:id="rId68"/>
    <p:sldId id="5179" r:id="rId69"/>
    <p:sldId id="5180" r:id="rId70"/>
    <p:sldId id="5141" r:id="rId71"/>
    <p:sldId id="5163" r:id="rId72"/>
    <p:sldId id="5165" r:id="rId73"/>
    <p:sldId id="5164" r:id="rId74"/>
    <p:sldId id="5166" r:id="rId75"/>
    <p:sldId id="5167" r:id="rId76"/>
    <p:sldId id="5160" r:id="rId77"/>
    <p:sldId id="5168" r:id="rId78"/>
    <p:sldId id="5172" r:id="rId79"/>
    <p:sldId id="5173" r:id="rId80"/>
    <p:sldId id="5171" r:id="rId81"/>
    <p:sldId id="5161" r:id="rId82"/>
    <p:sldId id="5186" r:id="rId83"/>
    <p:sldId id="5187" r:id="rId84"/>
    <p:sldId id="5188" r:id="rId85"/>
    <p:sldId id="5189" r:id="rId86"/>
    <p:sldId id="5181" r:id="rId87"/>
    <p:sldId id="5182" r:id="rId88"/>
    <p:sldId id="5169" r:id="rId89"/>
    <p:sldId id="5183" r:id="rId90"/>
    <p:sldId id="5170" r:id="rId91"/>
    <p:sldId id="5190" r:id="rId92"/>
    <p:sldId id="5184" r:id="rId93"/>
    <p:sldId id="5162" r:id="rId94"/>
    <p:sldId id="5109" r:id="rId95"/>
    <p:sldId id="5198" r:id="rId96"/>
    <p:sldId id="5199" r:id="rId97"/>
    <p:sldId id="5200" r:id="rId98"/>
    <p:sldId id="5202" r:id="rId99"/>
    <p:sldId id="5196" r:id="rId100"/>
    <p:sldId id="5197" r:id="rId101"/>
    <p:sldId id="5110" r:id="rId102"/>
    <p:sldId id="5203" r:id="rId103"/>
    <p:sldId id="5191" r:id="rId104"/>
    <p:sldId id="5204" r:id="rId105"/>
    <p:sldId id="5205" r:id="rId106"/>
    <p:sldId id="5206" r:id="rId107"/>
    <p:sldId id="5207" r:id="rId108"/>
    <p:sldId id="5208" r:id="rId109"/>
    <p:sldId id="5192" r:id="rId110"/>
    <p:sldId id="5209" r:id="rId111"/>
    <p:sldId id="5212" r:id="rId112"/>
    <p:sldId id="5213" r:id="rId113"/>
    <p:sldId id="5214" r:id="rId114"/>
    <p:sldId id="5215" r:id="rId115"/>
    <p:sldId id="5193" r:id="rId116"/>
    <p:sldId id="5216" r:id="rId117"/>
    <p:sldId id="5217" r:id="rId118"/>
    <p:sldId id="5218" r:id="rId119"/>
    <p:sldId id="5210" r:id="rId120"/>
    <p:sldId id="5219" r:id="rId121"/>
    <p:sldId id="5211" r:id="rId122"/>
    <p:sldId id="5194" r:id="rId123"/>
    <p:sldId id="5220" r:id="rId124"/>
    <p:sldId id="5223" r:id="rId125"/>
    <p:sldId id="5195" r:id="rId126"/>
    <p:sldId id="5221" r:id="rId127"/>
    <p:sldId id="5222" r:id="rId128"/>
    <p:sldId id="5227" r:id="rId129"/>
    <p:sldId id="5224" r:id="rId130"/>
    <p:sldId id="4305" r:id="rId131"/>
  </p:sldIdLst>
  <p:sldSz cx="12192000" cy="6858000"/>
  <p:notesSz cx="6858000" cy="9144000"/>
  <p:embeddedFontLst>
    <p:embeddedFont>
      <p:font typeface="맑은 고딕" panose="020B0503020000020004" pitchFamily="34" charset="-127"/>
      <p:regular r:id="rId133"/>
      <p:bold r:id="rId134"/>
    </p:embeddedFont>
    <p:embeddedFont>
      <p:font typeface="Calibri" panose="020F0502020204030204" pitchFamily="34" charset="0"/>
      <p:regular r:id="rId135"/>
      <p:bold r:id="rId136"/>
      <p:italic r:id="rId137"/>
      <p:boldItalic r:id="rId138"/>
    </p:embeddedFont>
    <p:embeddedFont>
      <p:font typeface="Consolas" panose="020B0609020204030204" pitchFamily="49" charset="0"/>
      <p:regular r:id="rId139"/>
      <p:bold r:id="rId140"/>
      <p:italic r:id="rId141"/>
      <p:boldItalic r:id="rId1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E6"/>
    <a:srgbClr val="C1E96F"/>
    <a:srgbClr val="FEE4A7"/>
    <a:srgbClr val="262626"/>
    <a:srgbClr val="7EFF80"/>
    <a:srgbClr val="FEFF7F"/>
    <a:srgbClr val="000072"/>
    <a:srgbClr val="FEFEFE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80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8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9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5/2/23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2023. 5. 2.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2023. 5. 2.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2023. 5. 2.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2023. 5. 2.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2023. 5. 2.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2023. 5. 2.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2023. 5. 2.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2023. 5. 2.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2023. 5. 2.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2023. 5. 2.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2023. 5. 2.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estjs.io/docs/getting-starte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estjs.io/docs/getting-starte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A Testing Memes | Mailtrap Blog">
            <a:extLst>
              <a:ext uri="{FF2B5EF4-FFF2-40B4-BE49-F238E27FC236}">
                <a16:creationId xmlns:a16="http://schemas.microsoft.com/office/drawing/2014/main" id="{E514D48E-9C50-B7DE-E8BD-B7E4BC1D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93" y="826727"/>
            <a:ext cx="9948214" cy="520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030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Async/Await</a:t>
            </a:r>
            <a:r>
              <a:rPr lang="ko-KR" altLang="en-US" dirty="0"/>
              <a:t> 테스트용 케이스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Async / Await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의 </a:t>
            </a:r>
            <a:r>
              <a:rPr lang="en-US" altLang="ko-KR" dirty="0"/>
              <a:t>Syntactic Sugar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받는 방법만 </a:t>
            </a:r>
            <a:r>
              <a:rPr lang="en-US" altLang="ko-KR" dirty="0"/>
              <a:t>try/catch </a:t>
            </a:r>
            <a:r>
              <a:rPr lang="ko-KR" altLang="en-US" dirty="0"/>
              <a:t>를 사용할 뿐 케이스 자체는 동일합니다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이번에는 랜덤 함수에 맡기지 말고</a:t>
            </a:r>
            <a:r>
              <a:rPr lang="en-US" altLang="ko-KR" dirty="0"/>
              <a:t>, </a:t>
            </a:r>
            <a:r>
              <a:rPr lang="ko-KR" altLang="en-US" dirty="0"/>
              <a:t>함수의 인자에 따라 에러를 발생시켜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코드로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84718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E1A937-0018-FC89-E21A-16074CC81B2F}"/>
              </a:ext>
            </a:extLst>
          </p:cNvPr>
          <p:cNvSpPr txBox="1"/>
          <p:nvPr/>
        </p:nvSpPr>
        <p:spPr>
          <a:xfrm>
            <a:off x="419100" y="305217"/>
            <a:ext cx="840105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정상 케이스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다릅니다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069319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E1A937-0018-FC89-E21A-16074CC81B2F}"/>
              </a:ext>
            </a:extLst>
          </p:cNvPr>
          <p:cNvSpPr txBox="1"/>
          <p:nvPr/>
        </p:nvSpPr>
        <p:spPr>
          <a:xfrm>
            <a:off x="504825" y="457617"/>
            <a:ext cx="889635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async/await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다릅니다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95A9B-CD20-1201-80E4-F3FE3D2A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999483"/>
            <a:ext cx="4810796" cy="340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B4EEBD-3B24-E741-AAB0-3CA3B29E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04" y="2999483"/>
            <a:ext cx="4634182" cy="30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678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95ACC65E-215C-27D3-9203-F5C9C4791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8" y="161924"/>
            <a:ext cx="8871324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Frontend and Backend in Web Development | Board Infinity">
            <a:extLst>
              <a:ext uri="{FF2B5EF4-FFF2-40B4-BE49-F238E27FC236}">
                <a16:creationId xmlns:a16="http://schemas.microsoft.com/office/drawing/2014/main" id="{ABFA08C9-1663-DC73-AE05-04D627183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0"/>
          <a:stretch/>
        </p:blipFill>
        <p:spPr bwMode="auto">
          <a:xfrm>
            <a:off x="6505575" y="2133600"/>
            <a:ext cx="3543300" cy="419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가위, 키이(가) 표시된 사진&#10;&#10;자동 생성된 설명">
            <a:extLst>
              <a:ext uri="{FF2B5EF4-FFF2-40B4-BE49-F238E27FC236}">
                <a16:creationId xmlns:a16="http://schemas.microsoft.com/office/drawing/2014/main" id="{27B1A32D-FE97-3B5D-EE1A-A172B011C1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1" t="19777" r="35381"/>
          <a:stretch/>
        </p:blipFill>
        <p:spPr>
          <a:xfrm>
            <a:off x="8913904" y="1381125"/>
            <a:ext cx="1735045" cy="2575734"/>
          </a:xfrm>
          <a:prstGeom prst="rect">
            <a:avLst/>
          </a:prstGeom>
        </p:spPr>
      </p:pic>
      <p:pic>
        <p:nvPicPr>
          <p:cNvPr id="6" name="그림 5" descr="가위, 키이(가) 표시된 사진&#10;&#10;자동 생성된 설명">
            <a:extLst>
              <a:ext uri="{FF2B5EF4-FFF2-40B4-BE49-F238E27FC236}">
                <a16:creationId xmlns:a16="http://schemas.microsoft.com/office/drawing/2014/main" id="{4EE97C3C-0A52-EC8E-E164-9FFB241EE7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1" t="19777" r="35381"/>
          <a:stretch/>
        </p:blipFill>
        <p:spPr>
          <a:xfrm>
            <a:off x="9647329" y="2324100"/>
            <a:ext cx="1735045" cy="2575734"/>
          </a:xfrm>
          <a:prstGeom prst="rect">
            <a:avLst/>
          </a:prstGeom>
        </p:spPr>
      </p:pic>
      <p:pic>
        <p:nvPicPr>
          <p:cNvPr id="7" name="그림 6" descr="가위, 키이(가) 표시된 사진&#10;&#10;자동 생성된 설명">
            <a:extLst>
              <a:ext uri="{FF2B5EF4-FFF2-40B4-BE49-F238E27FC236}">
                <a16:creationId xmlns:a16="http://schemas.microsoft.com/office/drawing/2014/main" id="{74605377-CDB1-8BB0-FD7A-2910320B87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1" t="19777" r="35381"/>
          <a:stretch/>
        </p:blipFill>
        <p:spPr>
          <a:xfrm>
            <a:off x="8564748" y="2514600"/>
            <a:ext cx="1735045" cy="25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99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Test!</a:t>
            </a:r>
          </a:p>
        </p:txBody>
      </p:sp>
    </p:spTree>
    <p:extLst>
      <p:ext uri="{BB962C8B-B14F-4D97-AF65-F5344CB8AC3E}">
        <p14:creationId xmlns:p14="http://schemas.microsoft.com/office/powerpoint/2010/main" val="24982923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테스트를 해봅시다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05558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CRA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만들어진 앱은 기본적으로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리액트는</a:t>
            </a:r>
            <a:r>
              <a:rPr lang="ko-KR" altLang="en-US" dirty="0"/>
              <a:t> 누가 </a:t>
            </a:r>
            <a:r>
              <a:rPr lang="ko-KR" altLang="en-US" dirty="0" err="1"/>
              <a:t>만들었쥬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Facebook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Jest </a:t>
            </a:r>
            <a:r>
              <a:rPr lang="ko-KR" altLang="en-US" dirty="0">
                <a:sym typeface="Wingdings" panose="05000000000000000000" pitchFamily="2" charset="2"/>
              </a:rPr>
              <a:t>는요</a:t>
            </a:r>
            <a:r>
              <a:rPr lang="en-US" altLang="ko-KR" dirty="0">
                <a:sym typeface="Wingdings" panose="05000000000000000000" pitchFamily="2" charset="2"/>
              </a:rPr>
              <a:t>?  Facebook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CRA </a:t>
            </a:r>
            <a:r>
              <a:rPr lang="ko-KR" altLang="en-US" dirty="0"/>
              <a:t>를 통해 만들어진 </a:t>
            </a:r>
            <a:r>
              <a:rPr lang="en-US" altLang="ko-KR" dirty="0"/>
              <a:t>React </a:t>
            </a:r>
            <a:r>
              <a:rPr lang="ko-KR" altLang="en-US" dirty="0"/>
              <a:t>앱은 기본적으로 </a:t>
            </a:r>
            <a:r>
              <a:rPr lang="en-US" altLang="ko-KR" dirty="0"/>
              <a:t>jest </a:t>
            </a:r>
            <a:r>
              <a:rPr lang="ko-KR" altLang="en-US" dirty="0"/>
              <a:t>를 이용한 테스트를 지원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CRA </a:t>
            </a:r>
            <a:r>
              <a:rPr lang="ko-KR" altLang="en-US" dirty="0"/>
              <a:t>로 </a:t>
            </a:r>
            <a:r>
              <a:rPr lang="en-US" altLang="ko-KR" dirty="0"/>
              <a:t>Jest </a:t>
            </a:r>
            <a:r>
              <a:rPr lang="ko-KR" altLang="en-US" dirty="0"/>
              <a:t>를 위한 앱을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569045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E6431-9084-3098-17EC-BC335BFD6813}"/>
              </a:ext>
            </a:extLst>
          </p:cNvPr>
          <p:cNvSpPr txBox="1"/>
          <p:nvPr/>
        </p:nvSpPr>
        <p:spPr>
          <a:xfrm>
            <a:off x="638175" y="132556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"@testing-library/jest-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"^5.16.5"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"^13.4.0"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"@testing-library/user-event"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"^13.5.0"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"@types/jest"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"^27.5.2"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"@types/node"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"^16.18.24"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"@types/react"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"@types/react-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927EC-8428-B3AA-2080-D472DC25B5B2}"/>
              </a:ext>
            </a:extLst>
          </p:cNvPr>
          <p:cNvSpPr txBox="1"/>
          <p:nvPr/>
        </p:nvSpPr>
        <p:spPr>
          <a:xfrm>
            <a:off x="638175" y="3904387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"build"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build"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"eject"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"react-scripts eject"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8415970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App.test.tsx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5C94BE7-84CA-BA15-364E-EF63E600E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다들 </a:t>
            </a:r>
            <a:r>
              <a:rPr lang="en-US" altLang="ko-KR" dirty="0"/>
              <a:t>App.test.js </a:t>
            </a:r>
            <a:r>
              <a:rPr lang="ko-KR" altLang="en-US" dirty="0"/>
              <a:t>파일 기억 하시나요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저건 뭐하는 </a:t>
            </a:r>
            <a:r>
              <a:rPr lang="en-US" altLang="ko-KR" dirty="0"/>
              <a:t>test </a:t>
            </a:r>
            <a:r>
              <a:rPr lang="ko-KR" altLang="en-US" dirty="0"/>
              <a:t>였나 </a:t>
            </a:r>
            <a:r>
              <a:rPr lang="ko-KR" altLang="en-US" dirty="0" err="1"/>
              <a:t>싶으셨겠지만</a:t>
            </a:r>
            <a:r>
              <a:rPr lang="en-US" altLang="ko-KR" dirty="0"/>
              <a:t>, </a:t>
            </a:r>
            <a:r>
              <a:rPr lang="ko-KR" altLang="en-US" dirty="0"/>
              <a:t>사실 </a:t>
            </a:r>
            <a:r>
              <a:rPr lang="en-US" altLang="ko-KR" dirty="0"/>
              <a:t>Jest </a:t>
            </a:r>
            <a:r>
              <a:rPr lang="ko-KR" altLang="en-US" dirty="0"/>
              <a:t>를 통해 컴포넌트를 테스트하는 파일이었습니다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해당 코드를 한번 보시죠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5918A-E826-3B82-F52A-C11881DE5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051" y="1433489"/>
            <a:ext cx="2678526" cy="6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729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B9019D-C171-2200-D3BB-7CE0DDADF5E6}"/>
              </a:ext>
            </a:extLst>
          </p:cNvPr>
          <p:cNvSpPr txBox="1"/>
          <p:nvPr/>
        </p:nvSpPr>
        <p:spPr>
          <a:xfrm>
            <a:off x="428625" y="325815"/>
            <a:ext cx="755332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'@testing-library/react'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'renders learn react link'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linkElement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/learn react/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linkElement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toBeInTheDocument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1AF36FA4-9D35-46DB-F704-9026BA2C7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057525"/>
            <a:ext cx="11260802" cy="3800474"/>
          </a:xfrm>
        </p:spPr>
        <p:txBody>
          <a:bodyPr/>
          <a:lstStyle/>
          <a:p>
            <a:r>
              <a:rPr lang="en-US" altLang="ko-KR" dirty="0"/>
              <a:t>Jest</a:t>
            </a:r>
            <a:r>
              <a:rPr lang="ko-KR" altLang="en-US" dirty="0"/>
              <a:t> 에서 제공하는 </a:t>
            </a:r>
            <a:r>
              <a:rPr lang="en-US" altLang="ko-KR" dirty="0"/>
              <a:t>react </a:t>
            </a:r>
            <a:r>
              <a:rPr lang="ko-KR" altLang="en-US" dirty="0"/>
              <a:t>테스팅 도구 중 </a:t>
            </a:r>
            <a:r>
              <a:rPr lang="en-US" altLang="ko-KR" dirty="0"/>
              <a:t>render </a:t>
            </a:r>
            <a:r>
              <a:rPr lang="ko-KR" altLang="en-US" dirty="0"/>
              <a:t>와 </a:t>
            </a:r>
            <a:r>
              <a:rPr lang="en-US" altLang="ko-KR" dirty="0"/>
              <a:t>screen </a:t>
            </a:r>
            <a:r>
              <a:rPr lang="ko-KR" altLang="en-US" dirty="0"/>
              <a:t>을 사용하여 테스트를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App </a:t>
            </a:r>
            <a:r>
              <a:rPr lang="ko-KR" altLang="en-US" dirty="0"/>
              <a:t>컴포넌트를 그리고 해당 </a:t>
            </a:r>
            <a:r>
              <a:rPr lang="en-US" altLang="ko-KR" dirty="0"/>
              <a:t>HTML </a:t>
            </a:r>
            <a:r>
              <a:rPr lang="ko-KR" altLang="en-US" dirty="0"/>
              <a:t>코드를 분석 합니다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코드 내부에서 </a:t>
            </a:r>
            <a:r>
              <a:rPr lang="en-US" altLang="ko-KR" dirty="0">
                <a:sym typeface="Wingdings" panose="05000000000000000000" pitchFamily="2" charset="2"/>
              </a:rPr>
              <a:t>learn react </a:t>
            </a:r>
            <a:r>
              <a:rPr lang="ko-KR" altLang="en-US" dirty="0">
                <a:sym typeface="Wingdings" panose="05000000000000000000" pitchFamily="2" charset="2"/>
              </a:rPr>
              <a:t>라는 코드가 있다면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테스트를 통과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4120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QA</a:t>
            </a:r>
            <a:r>
              <a:rPr lang="ko-KR" altLang="en-US" dirty="0"/>
              <a:t>는 과거 대비 고객 만족도</a:t>
            </a:r>
            <a:r>
              <a:rPr lang="en-US" altLang="ko-KR" dirty="0"/>
              <a:t>(</a:t>
            </a:r>
            <a:r>
              <a:rPr lang="ko-KR" altLang="en-US" dirty="0"/>
              <a:t>리뷰 등</a:t>
            </a:r>
            <a:r>
              <a:rPr lang="en-US" altLang="ko-KR" dirty="0"/>
              <a:t>)</a:t>
            </a:r>
            <a:r>
              <a:rPr lang="ko-KR" altLang="en-US" dirty="0"/>
              <a:t>가 중요해진 현대에 와서 더욱 각광을 받고 있습니다</a:t>
            </a:r>
            <a:endParaRPr lang="en-US" altLang="ko-KR" dirty="0"/>
          </a:p>
          <a:p>
            <a:r>
              <a:rPr lang="ko-KR" altLang="en-US" dirty="0"/>
              <a:t>그런데 모든 서비스에서 이러한 </a:t>
            </a:r>
            <a:r>
              <a:rPr lang="en-US" altLang="ko-KR" dirty="0"/>
              <a:t>QA </a:t>
            </a:r>
            <a:r>
              <a:rPr lang="ko-KR" altLang="en-US" dirty="0"/>
              <a:t>부서를 두기는 현실적 어려움이</a:t>
            </a:r>
            <a:r>
              <a:rPr lang="en-US" altLang="ko-KR" dirty="0"/>
              <a:t> </a:t>
            </a:r>
            <a:r>
              <a:rPr lang="ko-KR" altLang="en-US" dirty="0"/>
              <a:t>따릅니다</a:t>
            </a:r>
            <a:r>
              <a:rPr lang="en-US" altLang="ko-KR" dirty="0"/>
              <a:t>. </a:t>
            </a:r>
            <a:r>
              <a:rPr lang="ko-KR" altLang="en-US" dirty="0"/>
              <a:t>그래서 보통은 개발자가 직접 테스트를 하게 됩니다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938270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/>
              <a:t>Jest </a:t>
            </a:r>
            <a:r>
              <a:rPr lang="ko-KR" altLang="en-US" dirty="0"/>
              <a:t>로 </a:t>
            </a:r>
            <a:r>
              <a:rPr lang="ko-KR" altLang="en-US" dirty="0" err="1"/>
              <a:t>리액트</a:t>
            </a:r>
            <a:r>
              <a:rPr lang="ko-KR" altLang="en-US" dirty="0"/>
              <a:t> 컴포넌트 테스트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5C94BE7-84CA-BA15-364E-EF63E600E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test </a:t>
            </a:r>
            <a:r>
              <a:rPr lang="ko-KR" altLang="en-US" dirty="0"/>
              <a:t>를 입력해서 테스트를 진행해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변화한게</a:t>
            </a:r>
            <a:r>
              <a:rPr lang="ko-KR" altLang="en-US" dirty="0"/>
              <a:t> 없으니 테스트가 필요 없다고 하는군요</a:t>
            </a:r>
            <a:r>
              <a:rPr lang="en-US" altLang="ko-KR" dirty="0"/>
              <a:t>! </a:t>
            </a:r>
            <a:r>
              <a:rPr lang="ko-KR" altLang="en-US" dirty="0"/>
              <a:t>그럼 변화를 줍시다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2DA787-3870-3F81-0CD7-EF30DB6F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7" y="2168875"/>
            <a:ext cx="6205006" cy="26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93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/>
              <a:t>Jest </a:t>
            </a:r>
            <a:r>
              <a:rPr lang="ko-KR" altLang="en-US" dirty="0"/>
              <a:t>로 </a:t>
            </a:r>
            <a:r>
              <a:rPr lang="ko-KR" altLang="en-US" dirty="0" err="1"/>
              <a:t>리액트</a:t>
            </a:r>
            <a:r>
              <a:rPr lang="ko-KR" altLang="en-US" dirty="0"/>
              <a:t> 컴포넌트 테스트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5C94BE7-84CA-BA15-364E-EF63E600E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App.tsx</a:t>
            </a:r>
            <a:r>
              <a:rPr lang="en-US" altLang="ko-KR" dirty="0"/>
              <a:t> </a:t>
            </a:r>
            <a:r>
              <a:rPr lang="ko-KR" altLang="en-US" dirty="0"/>
              <a:t>의 문구를 변경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7CBED6-B277-9BB5-C45C-86EB990C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10" y="2157289"/>
            <a:ext cx="6573167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98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에러가 뜹니다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A21572-CFB0-759E-9F26-14867AA3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0" y="1325563"/>
            <a:ext cx="6186850" cy="4983536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D8DE99DD-07A1-3E71-2E90-04AC226A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062" y="1328390"/>
            <a:ext cx="4791728" cy="5529609"/>
          </a:xfrm>
        </p:spPr>
        <p:txBody>
          <a:bodyPr/>
          <a:lstStyle/>
          <a:p>
            <a:r>
              <a:rPr lang="en-US" altLang="ko-KR" dirty="0"/>
              <a:t>Learn react </a:t>
            </a:r>
            <a:r>
              <a:rPr lang="ko-KR" altLang="en-US" dirty="0"/>
              <a:t>문구가 대소문자 구분 없이 생성이 되어야 했지만</a:t>
            </a:r>
            <a:r>
              <a:rPr lang="en-US" altLang="ko-KR" dirty="0"/>
              <a:t>, </a:t>
            </a:r>
            <a:r>
              <a:rPr lang="ko-KR" altLang="en-US" dirty="0"/>
              <a:t>한글로 변경이 되어 버렸으니 에러가 발생합니다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110669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만들어서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해봅시다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46288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로그인 여부에 따라 변경 되는 헤더 컴포넌트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Props </a:t>
            </a:r>
            <a:r>
              <a:rPr lang="ko-KR" altLang="en-US" dirty="0"/>
              <a:t>로 전달 받은 값에 따라서 서로 다른 결과를 보여주는 헤더 컴포넌트를 만들고 이에 대한 테스트를 진행하여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3739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18542E-2EC0-3185-B3B8-5BC317DEA694}"/>
              </a:ext>
            </a:extLst>
          </p:cNvPr>
          <p:cNvSpPr txBox="1"/>
          <p:nvPr/>
        </p:nvSpPr>
        <p:spPr>
          <a:xfrm>
            <a:off x="266700" y="197346"/>
            <a:ext cx="7458076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님 환영합니다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 :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로그인을 해주세요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6461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케이스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2816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값을 달리 전달하여 테스트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isLogin</a:t>
            </a:r>
            <a:r>
              <a:rPr lang="ko-KR" altLang="en-US" dirty="0"/>
              <a:t> 을 </a:t>
            </a:r>
            <a:r>
              <a:rPr lang="en-US" altLang="ko-KR" dirty="0"/>
              <a:t>true / false </a:t>
            </a:r>
            <a:r>
              <a:rPr lang="ko-KR" altLang="en-US" dirty="0"/>
              <a:t>로 각각 전달하고 각각에 맞는 테스트 결과가 나오는지 확인해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getByText</a:t>
            </a:r>
            <a:r>
              <a:rPr lang="ko-KR" altLang="en-US" dirty="0"/>
              <a:t> 와 </a:t>
            </a:r>
            <a:r>
              <a:rPr lang="en-US" altLang="ko-KR" dirty="0" err="1"/>
              <a:t>toBeInTheDocument</a:t>
            </a:r>
            <a:r>
              <a:rPr lang="en-US" altLang="ko-KR" dirty="0"/>
              <a:t> </a:t>
            </a:r>
            <a:r>
              <a:rPr lang="ko-KR" altLang="en-US" dirty="0"/>
              <a:t>메소드를 이용하여 검증해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302792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isLogin</a:t>
            </a:r>
            <a:r>
              <a:rPr lang="en-US" altLang="ko-KR" dirty="0"/>
              <a:t> = true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/>
              <a:t>true </a:t>
            </a:r>
            <a:r>
              <a:rPr lang="ko-KR" altLang="en-US" dirty="0"/>
              <a:t>인 케이스는 전달 된 </a:t>
            </a:r>
            <a:r>
              <a:rPr lang="en-US" altLang="ko-KR" dirty="0" err="1"/>
              <a:t>userID</a:t>
            </a:r>
            <a:r>
              <a:rPr lang="en-US" altLang="ko-KR" dirty="0"/>
              <a:t> </a:t>
            </a:r>
            <a:r>
              <a:rPr lang="ko-KR" altLang="en-US" dirty="0"/>
              <a:t>님 환영합니다</a:t>
            </a:r>
            <a:r>
              <a:rPr lang="en-US" altLang="ko-KR" dirty="0"/>
              <a:t>! </a:t>
            </a:r>
            <a:r>
              <a:rPr lang="ko-KR" altLang="en-US" dirty="0"/>
              <a:t>문구가 잘 </a:t>
            </a:r>
            <a:r>
              <a:rPr lang="ko-KR" altLang="en-US" dirty="0" err="1"/>
              <a:t>나오는지만</a:t>
            </a:r>
            <a:r>
              <a:rPr lang="ko-KR" altLang="en-US" dirty="0"/>
              <a:t> 테스트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06087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A3D83E-24A2-592A-09C1-048C2FA2A502}"/>
              </a:ext>
            </a:extLst>
          </p:cNvPr>
          <p:cNvSpPr txBox="1"/>
          <p:nvPr/>
        </p:nvSpPr>
        <p:spPr>
          <a:xfrm>
            <a:off x="400049" y="368796"/>
            <a:ext cx="10048875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"@testing-library/react"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true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 케이스에서 로그인 문구와 버튼을 보여줘 봅시다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{true}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님 환영합니다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!/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toBeInTheDocument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7492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haplin Modern Times Factory Scene HD GIF | Gfycat">
            <a:extLst>
              <a:ext uri="{FF2B5EF4-FFF2-40B4-BE49-F238E27FC236}">
                <a16:creationId xmlns:a16="http://schemas.microsoft.com/office/drawing/2014/main" id="{A988AC5F-DF45-F64B-D2A0-2F4B432EB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920" y="769042"/>
            <a:ext cx="6930159" cy="531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8176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isLogin</a:t>
            </a:r>
            <a:r>
              <a:rPr lang="en-US" altLang="ko-KR" dirty="0"/>
              <a:t> = false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/>
              <a:t>false </a:t>
            </a:r>
            <a:r>
              <a:rPr lang="ko-KR" altLang="en-US" dirty="0"/>
              <a:t>인 케이스는 로그인 해주세요 문구와 함께 버튼 </a:t>
            </a:r>
            <a:r>
              <a:rPr lang="en-US" altLang="ko-KR" dirty="0"/>
              <a:t>Element </a:t>
            </a:r>
            <a:r>
              <a:rPr lang="ko-KR" altLang="en-US" dirty="0"/>
              <a:t>가 정상적으로 출력 되었는지 확인해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컴포넌트에서 특정 역할을 하는 </a:t>
            </a:r>
            <a:r>
              <a:rPr lang="en-US" altLang="ko-KR" dirty="0"/>
              <a:t>Element </a:t>
            </a:r>
            <a:r>
              <a:rPr lang="ko-KR" altLang="en-US" dirty="0"/>
              <a:t>를 가져오는 </a:t>
            </a:r>
            <a:r>
              <a:rPr lang="en-US" altLang="ko-KR" dirty="0" err="1"/>
              <a:t>getByRole</a:t>
            </a:r>
            <a:r>
              <a:rPr lang="en-US" altLang="ko-KR" dirty="0"/>
              <a:t> </a:t>
            </a:r>
            <a:r>
              <a:rPr lang="ko-KR" altLang="en-US" dirty="0"/>
              <a:t>메소드와 특정 </a:t>
            </a:r>
            <a:r>
              <a:rPr lang="en-US" altLang="ko-KR" dirty="0"/>
              <a:t>Element </a:t>
            </a:r>
            <a:r>
              <a:rPr lang="ko-KR" altLang="en-US" dirty="0"/>
              <a:t>의 내부 컨텐츠를 활용하는 </a:t>
            </a:r>
            <a:r>
              <a:rPr lang="en-US" altLang="ko-KR" dirty="0" err="1"/>
              <a:t>toHaveTextContent</a:t>
            </a:r>
            <a:r>
              <a:rPr lang="en-US" altLang="ko-KR" dirty="0"/>
              <a:t> </a:t>
            </a:r>
            <a:r>
              <a:rPr lang="ko-KR" altLang="en-US" dirty="0"/>
              <a:t>메소드를 활용하여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19896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0A60E9-40E8-2CFA-3251-66A859C6755D}"/>
              </a:ext>
            </a:extLst>
          </p:cNvPr>
          <p:cNvSpPr txBox="1"/>
          <p:nvPr/>
        </p:nvSpPr>
        <p:spPr>
          <a:xfrm>
            <a:off x="457199" y="423803"/>
            <a:ext cx="10258425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false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 케이스에서 로그인 문구와 버튼을 보여줘 봅시다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{false}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로그인을 해주세요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getByRole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toBeInTheDocument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toBeInTheDocument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toHaveTextContent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404326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815440-643A-5F73-EEBC-5AF82C1A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509446"/>
            <a:ext cx="8169269" cy="2919554"/>
          </a:xfrm>
          <a:prstGeom prst="rect">
            <a:avLst/>
          </a:prstGeom>
        </p:spPr>
      </p:pic>
      <p:pic>
        <p:nvPicPr>
          <p:cNvPr id="49154" name="Picture 2" descr="칭찬 짤 움짤 모음 (만족, 박수, 찬성, 칭찬, 긍정, 동의 할 때 사용)">
            <a:extLst>
              <a:ext uri="{FF2B5EF4-FFF2-40B4-BE49-F238E27FC236}">
                <a16:creationId xmlns:a16="http://schemas.microsoft.com/office/drawing/2014/main" id="{5269DFB0-352C-5B81-577F-DC08263E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2381250"/>
            <a:ext cx="35718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8668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 더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781890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회원 가입 버튼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age </a:t>
            </a:r>
            <a:r>
              <a:rPr lang="ko-KR" altLang="en-US" dirty="0"/>
              <a:t>를 </a:t>
            </a:r>
            <a:r>
              <a:rPr lang="en-US" altLang="ko-KR" dirty="0"/>
              <a:t>props </a:t>
            </a:r>
            <a:r>
              <a:rPr lang="ko-KR" altLang="en-US" dirty="0"/>
              <a:t>로 받아서 </a:t>
            </a:r>
            <a:r>
              <a:rPr lang="en-US" altLang="ko-KR" dirty="0"/>
              <a:t>14</a:t>
            </a:r>
            <a:r>
              <a:rPr lang="ko-KR" altLang="en-US" dirty="0"/>
              <a:t>살 이상일 때에만 회원 가입이 가능한 버튼을 만들고</a:t>
            </a:r>
            <a:r>
              <a:rPr lang="en-US" altLang="ko-KR" dirty="0"/>
              <a:t>, </a:t>
            </a:r>
            <a:r>
              <a:rPr lang="ko-KR" altLang="en-US" dirty="0"/>
              <a:t>상황에 따라 </a:t>
            </a:r>
            <a:r>
              <a:rPr lang="en-US" altLang="ko-KR" dirty="0"/>
              <a:t>style </a:t>
            </a:r>
            <a:r>
              <a:rPr lang="ko-KR" altLang="en-US" dirty="0"/>
              <a:t>변화도 줍니다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14</a:t>
            </a:r>
            <a:r>
              <a:rPr lang="ko-KR" altLang="en-US" dirty="0"/>
              <a:t>세 이상 </a:t>
            </a:r>
            <a:r>
              <a:rPr lang="en-US" altLang="ko-KR" dirty="0"/>
              <a:t>-&gt; </a:t>
            </a:r>
            <a:r>
              <a:rPr lang="ko-KR" altLang="en-US" dirty="0"/>
              <a:t>버튼 오렌지</a:t>
            </a:r>
            <a:r>
              <a:rPr lang="en-US" altLang="ko-KR" dirty="0"/>
              <a:t>, </a:t>
            </a:r>
            <a:r>
              <a:rPr lang="ko-KR" altLang="en-US" dirty="0"/>
              <a:t>회원 가입 가능</a:t>
            </a:r>
            <a:endParaRPr lang="en-US" altLang="ko-KR" dirty="0"/>
          </a:p>
          <a:p>
            <a:pPr lvl="1"/>
            <a:r>
              <a:rPr lang="en-US" altLang="ko-KR" dirty="0"/>
              <a:t>14</a:t>
            </a:r>
            <a:r>
              <a:rPr lang="ko-KR" altLang="en-US" dirty="0"/>
              <a:t>세 이하 </a:t>
            </a:r>
            <a:r>
              <a:rPr lang="en-US" altLang="ko-KR" dirty="0"/>
              <a:t>-&gt; </a:t>
            </a:r>
            <a:r>
              <a:rPr lang="ko-KR" altLang="en-US" dirty="0"/>
              <a:t>버튼 빨강</a:t>
            </a:r>
            <a:r>
              <a:rPr lang="en-US" altLang="ko-KR" dirty="0"/>
              <a:t>, </a:t>
            </a:r>
            <a:r>
              <a:rPr lang="ko-KR" altLang="en-US" dirty="0"/>
              <a:t>회원 가입 불가</a:t>
            </a:r>
            <a:endParaRPr lang="en-US" altLang="ko-KR" dirty="0"/>
          </a:p>
          <a:p>
            <a:r>
              <a:rPr lang="ko-KR" altLang="en-US" dirty="0"/>
              <a:t>그리고 각 설정 값들에 대한 테스트도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000409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3E8F6-BD42-3585-E16D-854A651495A9}"/>
              </a:ext>
            </a:extLst>
          </p:cNvPr>
          <p:cNvSpPr txBox="1"/>
          <p:nvPr/>
        </p:nvSpPr>
        <p:spPr>
          <a:xfrm>
            <a:off x="361950" y="240595"/>
            <a:ext cx="104394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}: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가입이 가능합니다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 :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 이하는 가입이 불가능 합니다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: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가입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73520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4243E7-3801-D49B-727B-31B59781A5B6}"/>
              </a:ext>
            </a:extLst>
          </p:cNvPr>
          <p:cNvSpPr txBox="1"/>
          <p:nvPr/>
        </p:nvSpPr>
        <p:spPr>
          <a:xfrm>
            <a:off x="261257" y="197346"/>
            <a:ext cx="109728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세 이상일 때 가입 가능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JoinBtn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가입이 가능합니다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getByRole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toBeInTheDocument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toBeInTheDocument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toBeDisabled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toHaveStyle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세 이하일 때 가입 가능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JoinBtn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/14</a:t>
            </a:r>
            <a:r>
              <a:rPr lang="ko-KR" alt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세 이하는 가입이 불가능 합니다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getByRole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toBeInTheDocument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toBeInTheDocument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toBeEnabled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btnEl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toHaveStyle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039814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67827D-EB7A-18BF-13B9-310E213B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59" y="425498"/>
            <a:ext cx="6424912" cy="43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048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 err="1">
                <a:solidFill>
                  <a:srgbClr val="0070C0"/>
                </a:solidFill>
              </a:rPr>
              <a:t>MyPage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컴포넌트 테스트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정보를 </a:t>
            </a:r>
            <a:r>
              <a:rPr lang="en-US" altLang="ko-KR" dirty="0"/>
              <a:t>{ id: string, name: string }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받아서 출력하는 </a:t>
            </a:r>
            <a:r>
              <a:rPr lang="en-US" altLang="ko-KR" dirty="0" err="1"/>
              <a:t>MyPage</a:t>
            </a:r>
            <a:r>
              <a:rPr lang="ko-KR" altLang="en-US" dirty="0"/>
              <a:t> 컴포넌트 코드를 보고 테스트 케이스를 작성해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 코드를 보면 예외에 대한 처리가 되어 있으니</a:t>
            </a:r>
            <a:r>
              <a:rPr lang="en-US" altLang="ko-KR" dirty="0"/>
              <a:t>, </a:t>
            </a:r>
            <a:r>
              <a:rPr lang="ko-KR" altLang="en-US" dirty="0"/>
              <a:t>해당 예외에 대한 테스트 코드가 작성 되어야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96917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3752A7-C8F2-034A-7E31-E55905AB223F}"/>
              </a:ext>
            </a:extLst>
          </p:cNvPr>
          <p:cNvSpPr txBox="1"/>
          <p:nvPr/>
        </p:nvSpPr>
        <p:spPr>
          <a:xfrm>
            <a:off x="390524" y="328643"/>
            <a:ext cx="1011555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}: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님 환영합니다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사용자 데이터를 제대로 받아오지 못하였습니다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538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개발하기도 바빠 죽겠는데</a:t>
            </a:r>
            <a:r>
              <a:rPr lang="en-US" altLang="ko-KR" dirty="0"/>
              <a:t>... </a:t>
            </a:r>
            <a:r>
              <a:rPr lang="ko-KR" altLang="en-US" dirty="0"/>
              <a:t>하나하나 직접 동작을 테스트까지 하는 건 너무 힘들겠죠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이때 여려 분들에게 도움을 줄 수 있는 것이 </a:t>
            </a:r>
            <a:r>
              <a:rPr lang="en-US" altLang="ko-KR" dirty="0"/>
              <a:t>Jest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995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천사 - 하나님의 교회 지식사전">
            <a:extLst>
              <a:ext uri="{FF2B5EF4-FFF2-40B4-BE49-F238E27FC236}">
                <a16:creationId xmlns:a16="http://schemas.microsoft.com/office/drawing/2014/main" id="{5F3860EE-CE20-0374-A11F-A58FAAE8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35" y="20312"/>
            <a:ext cx="4601729" cy="68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B16512-F513-8B79-9B5F-79C283F5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84" y="1776637"/>
            <a:ext cx="930666" cy="12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4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Jest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쓰이죠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7850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All-in-one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예전에는 모든 </a:t>
            </a:r>
            <a:r>
              <a:rPr lang="en-US" altLang="ko-KR" dirty="0"/>
              <a:t>Test</a:t>
            </a:r>
            <a:r>
              <a:rPr lang="ko-KR" altLang="en-US" dirty="0"/>
              <a:t>를 하나로 수행 할 수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테스트는 </a:t>
            </a:r>
            <a:r>
              <a:rPr lang="en-US" altLang="ko-KR" dirty="0"/>
              <a:t>Mocha</a:t>
            </a:r>
            <a:r>
              <a:rPr lang="ko-KR" altLang="en-US" dirty="0"/>
              <a:t>나 </a:t>
            </a:r>
            <a:r>
              <a:rPr lang="en-US" altLang="ko-KR" dirty="0"/>
              <a:t>Jasmin </a:t>
            </a:r>
            <a:r>
              <a:rPr lang="ko-KR" altLang="en-US" dirty="0"/>
              <a:t>으로 실행하지만</a:t>
            </a:r>
            <a:r>
              <a:rPr lang="en-US" altLang="ko-KR" dirty="0"/>
              <a:t>, </a:t>
            </a:r>
            <a:r>
              <a:rPr lang="ko-KR" altLang="en-US" dirty="0"/>
              <a:t>실제로 값을 비교하는 것은 </a:t>
            </a:r>
            <a:r>
              <a:rPr lang="en-US" altLang="ko-KR" dirty="0"/>
              <a:t>Chai, Expect </a:t>
            </a:r>
            <a:r>
              <a:rPr lang="ko-KR" altLang="en-US" dirty="0"/>
              <a:t>를 쓰고</a:t>
            </a:r>
            <a:r>
              <a:rPr lang="en-US" altLang="ko-KR" dirty="0"/>
              <a:t>, </a:t>
            </a:r>
            <a:r>
              <a:rPr lang="ko-KR" altLang="en-US" dirty="0"/>
              <a:t>테스트 케이스는 </a:t>
            </a:r>
            <a:r>
              <a:rPr lang="en-US" altLang="ko-KR" dirty="0" err="1"/>
              <a:t>Sinon</a:t>
            </a:r>
            <a:r>
              <a:rPr lang="en-US" altLang="ko-KR" dirty="0"/>
              <a:t>, </a:t>
            </a:r>
            <a:r>
              <a:rPr lang="en-US" altLang="ko-KR" dirty="0" err="1"/>
              <a:t>Testdouble</a:t>
            </a:r>
            <a:r>
              <a:rPr lang="en-US" altLang="ko-KR" dirty="0"/>
              <a:t> </a:t>
            </a:r>
            <a:r>
              <a:rPr lang="ko-KR" altLang="en-US" dirty="0"/>
              <a:t>을 써서 만들었습니다</a:t>
            </a:r>
            <a:r>
              <a:rPr lang="en-US" altLang="ko-KR" dirty="0"/>
              <a:t>. </a:t>
            </a:r>
            <a:r>
              <a:rPr lang="ko-KR" altLang="en-US" dirty="0"/>
              <a:t>위의 것들은 대체적으로 유사 했지만 조금씩 달랐겠죠</a:t>
            </a:r>
            <a:r>
              <a:rPr lang="en-US" altLang="ko-KR" dirty="0"/>
              <a:t>? </a:t>
            </a:r>
            <a:r>
              <a:rPr lang="ko-KR" altLang="en-US" dirty="0"/>
              <a:t>그렇기 때문에 매우 힘들었었습니다</a:t>
            </a:r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이러한 것을 하나에서 전부 수행할 수 있도록 해준 라이브러리가 바로 </a:t>
            </a:r>
            <a:r>
              <a:rPr lang="en-US" altLang="ko-KR" dirty="0"/>
              <a:t>Jest </a:t>
            </a:r>
            <a:r>
              <a:rPr lang="ko-KR" altLang="en-US" dirty="0"/>
              <a:t>입니다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그래서 쓰이게 된 것이죠 </a:t>
            </a:r>
            <a:r>
              <a:rPr lang="en-US" altLang="ko-KR" dirty="0">
                <a:sym typeface="Wingdings" panose="05000000000000000000" pitchFamily="2" charset="2"/>
              </a:rPr>
              <a:t> feat.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FACEBOOK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15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천사 - 하나님의 교회 지식사전">
            <a:extLst>
              <a:ext uri="{FF2B5EF4-FFF2-40B4-BE49-F238E27FC236}">
                <a16:creationId xmlns:a16="http://schemas.microsoft.com/office/drawing/2014/main" id="{5F3860EE-CE20-0374-A11F-A58FAAE8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35" y="20312"/>
            <a:ext cx="4601729" cy="68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B16512-F513-8B79-9B5F-79C283F5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39" y="1739844"/>
            <a:ext cx="930666" cy="1225181"/>
          </a:xfrm>
          <a:prstGeom prst="rect">
            <a:avLst/>
          </a:prstGeom>
        </p:spPr>
      </p:pic>
      <p:pic>
        <p:nvPicPr>
          <p:cNvPr id="8194" name="Picture 2" descr="Facebook - 로그인 또는 가입">
            <a:extLst>
              <a:ext uri="{FF2B5EF4-FFF2-40B4-BE49-F238E27FC236}">
                <a16:creationId xmlns:a16="http://schemas.microsoft.com/office/drawing/2014/main" id="{8755A393-4183-459D-5517-EB416AE3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41" y="1776637"/>
            <a:ext cx="1120630" cy="112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39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잠깐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공식 문서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0612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공식 문서 읽기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무언가를 처음 배우실 때에는</a:t>
            </a:r>
            <a:r>
              <a:rPr lang="en-US" altLang="ko-KR" dirty="0"/>
              <a:t>, </a:t>
            </a:r>
            <a:r>
              <a:rPr lang="ko-KR" altLang="en-US" dirty="0"/>
              <a:t>내용이 잘 정리된 블로그도 좋지만 일단</a:t>
            </a:r>
            <a:r>
              <a:rPr lang="en-US" altLang="ko-KR" dirty="0"/>
              <a:t>! </a:t>
            </a:r>
            <a:r>
              <a:rPr lang="ko-KR" altLang="en-US" dirty="0"/>
              <a:t>공식 문서를 읽는 것을 추천 드립니다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https://jestjs.io/docs/getting-started</a:t>
            </a:r>
            <a:endParaRPr lang="en-US" altLang="ko-KR" dirty="0"/>
          </a:p>
          <a:p>
            <a:r>
              <a:rPr lang="ko-KR" altLang="en-US" dirty="0"/>
              <a:t>사실 프레임워크</a:t>
            </a:r>
            <a:r>
              <a:rPr lang="en-US" altLang="ko-KR" dirty="0"/>
              <a:t> / </a:t>
            </a:r>
            <a:r>
              <a:rPr lang="ko-KR" altLang="en-US" dirty="0"/>
              <a:t>라이브러리마다 다르지만 큰 회사에서 운영하는 것들은 보통 공식 문서가 깔끔하게 잘 관리되고 있으니 정석을 먼저 보고 블로그를 참고 하시는 편을 권해 드립니다</a:t>
            </a:r>
          </a:p>
        </p:txBody>
      </p:sp>
    </p:spTree>
    <p:extLst>
      <p:ext uri="{BB962C8B-B14F-4D97-AF65-F5344CB8AC3E}">
        <p14:creationId xmlns:p14="http://schemas.microsoft.com/office/powerpoint/2010/main" val="247598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라인 LINE - Google Play 앱">
            <a:extLst>
              <a:ext uri="{FF2B5EF4-FFF2-40B4-BE49-F238E27FC236}">
                <a16:creationId xmlns:a16="http://schemas.microsoft.com/office/drawing/2014/main" id="{84014D00-F2CF-8722-53C7-D8F2C46D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34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Jest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5456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Jest </a:t>
            </a:r>
            <a:r>
              <a:rPr lang="ko-KR" altLang="en-US" dirty="0"/>
              <a:t>세팅하기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원하시는 곳에 </a:t>
            </a:r>
            <a:r>
              <a:rPr lang="en-US" altLang="ko-KR" dirty="0"/>
              <a:t>jest-test </a:t>
            </a:r>
            <a:r>
              <a:rPr lang="ko-KR" altLang="en-US" dirty="0"/>
              <a:t>폴더를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r>
              <a:rPr lang="en-US" altLang="ko-KR" dirty="0">
                <a:solidFill>
                  <a:srgbClr val="0070C0"/>
                </a:solidFill>
              </a:rPr>
              <a:t> –y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 -D jest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96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테스트는 </a:t>
            </a:r>
            <a:r>
              <a:rPr lang="en-US" altLang="ko-KR" dirty="0"/>
              <a:t>Jest </a:t>
            </a:r>
            <a:r>
              <a:rPr lang="ko-KR" altLang="en-US" dirty="0"/>
              <a:t>를 이용해서 할 것이므로</a:t>
            </a:r>
            <a:r>
              <a:rPr lang="en-US" altLang="ko-KR" dirty="0"/>
              <a:t>,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test </a:t>
            </a:r>
            <a:r>
              <a:rPr lang="ko-KR" altLang="en-US" dirty="0"/>
              <a:t>스크립트를 수정해 줍니다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test </a:t>
            </a:r>
            <a:r>
              <a:rPr lang="ko-KR" altLang="en-US" dirty="0"/>
              <a:t>명령어를 통해서 파일이 </a:t>
            </a:r>
            <a:r>
              <a:rPr lang="en-US" altLang="ko-KR" dirty="0"/>
              <a:t>XXX</a:t>
            </a:r>
            <a:r>
              <a:rPr lang="en-US" altLang="ko-KR" dirty="0">
                <a:solidFill>
                  <a:srgbClr val="00B050"/>
                </a:solidFill>
              </a:rPr>
              <a:t>.test.js</a:t>
            </a:r>
            <a:r>
              <a:rPr lang="en-US" altLang="ko-KR" dirty="0"/>
              <a:t> </a:t>
            </a:r>
            <a:r>
              <a:rPr lang="ko-KR" altLang="en-US" dirty="0"/>
              <a:t>와 같이 되어 있거나 </a:t>
            </a:r>
            <a:r>
              <a:rPr lang="en-US" altLang="ko-KR" dirty="0">
                <a:solidFill>
                  <a:srgbClr val="00B050"/>
                </a:solidFill>
              </a:rPr>
              <a:t>__test__</a:t>
            </a:r>
            <a:r>
              <a:rPr lang="en-US" altLang="ko-KR" dirty="0"/>
              <a:t> </a:t>
            </a:r>
            <a:r>
              <a:rPr lang="ko-KR" altLang="en-US" dirty="0"/>
              <a:t>라는 폴더 내부의 테스트 파일 전부를 테스트 해줍니다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3AF33-D08B-15FC-BEAC-297A4478007A}"/>
              </a:ext>
            </a:extLst>
          </p:cNvPr>
          <p:cNvSpPr txBox="1"/>
          <p:nvPr/>
        </p:nvSpPr>
        <p:spPr>
          <a:xfrm>
            <a:off x="812799" y="2791890"/>
            <a:ext cx="821112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DEF29-F94F-8143-43B0-2B9E7E79E4E6}"/>
              </a:ext>
            </a:extLst>
          </p:cNvPr>
          <p:cNvSpPr txBox="1"/>
          <p:nvPr/>
        </p:nvSpPr>
        <p:spPr>
          <a:xfrm>
            <a:off x="812798" y="3956085"/>
            <a:ext cx="609600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"jest"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B79A193-8EA3-B3F3-76C1-CE5F2F9881A7}"/>
              </a:ext>
            </a:extLst>
          </p:cNvPr>
          <p:cNvSpPr/>
          <p:nvPr/>
        </p:nvSpPr>
        <p:spPr>
          <a:xfrm>
            <a:off x="3842327" y="3606278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7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테스트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해보기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5972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테스트용 함수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우리가 테스트할 간단한 함수를 작성해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859AB-C2CC-D28A-E241-0B64BCBE3E82}"/>
              </a:ext>
            </a:extLst>
          </p:cNvPr>
          <p:cNvSpPr txBox="1"/>
          <p:nvPr/>
        </p:nvSpPr>
        <p:spPr>
          <a:xfrm>
            <a:off x="775855" y="2175502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81730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</a:t>
            </a:r>
            <a:r>
              <a:rPr lang="en-US" altLang="ko-KR" dirty="0"/>
              <a:t>Suite</a:t>
            </a:r>
            <a:r>
              <a:rPr lang="ko-KR" altLang="en-US" dirty="0"/>
              <a:t>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 할 함수를 테스트할 실제 </a:t>
            </a:r>
            <a:r>
              <a:rPr lang="en-US" altLang="ko-KR" dirty="0"/>
              <a:t>Suite</a:t>
            </a:r>
            <a:r>
              <a:rPr lang="ko-KR" altLang="en-US" dirty="0"/>
              <a:t>를 코드로 작성해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방금 만든 함수를 가지고 온 다음</a:t>
            </a:r>
            <a:r>
              <a:rPr lang="en-US" altLang="ko-KR" dirty="0"/>
              <a:t>, jest </a:t>
            </a:r>
            <a:r>
              <a:rPr lang="ko-KR" altLang="en-US" dirty="0"/>
              <a:t>의 명령어인 </a:t>
            </a:r>
            <a:r>
              <a:rPr lang="en-US" altLang="ko-KR" dirty="0"/>
              <a:t>expect</a:t>
            </a:r>
            <a:r>
              <a:rPr lang="ko-KR" altLang="en-US" dirty="0"/>
              <a:t>와 </a:t>
            </a:r>
            <a:r>
              <a:rPr lang="en-US" altLang="ko-KR" dirty="0" err="1"/>
              <a:t>toBe</a:t>
            </a:r>
            <a:r>
              <a:rPr lang="en-US" altLang="ko-KR" dirty="0"/>
              <a:t> </a:t>
            </a:r>
            <a:r>
              <a:rPr lang="ko-KR" altLang="en-US" dirty="0"/>
              <a:t>를 사용하여 테스트를 진행합니다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659C9-B2F7-128B-DF05-F1F3F49F9467}"/>
              </a:ext>
            </a:extLst>
          </p:cNvPr>
          <p:cNvSpPr txBox="1"/>
          <p:nvPr/>
        </p:nvSpPr>
        <p:spPr>
          <a:xfrm>
            <a:off x="822037" y="3551627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"./sum"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더하기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나와야겠지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0F0888-B9DC-0A8E-1630-EEBEB053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126" y="3551627"/>
            <a:ext cx="4111948" cy="30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</a:t>
            </a:r>
            <a:r>
              <a:rPr lang="en-US" altLang="ko-KR" dirty="0"/>
              <a:t>Suite</a:t>
            </a:r>
            <a:r>
              <a:rPr lang="ko-KR" altLang="en-US" dirty="0"/>
              <a:t>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Jest </a:t>
            </a:r>
            <a:r>
              <a:rPr lang="ko-KR" altLang="en-US" dirty="0"/>
              <a:t>의 </a:t>
            </a:r>
            <a:r>
              <a:rPr lang="en-US" altLang="ko-KR" dirty="0"/>
              <a:t>test </a:t>
            </a:r>
            <a:r>
              <a:rPr lang="ko-KR" altLang="en-US" dirty="0"/>
              <a:t>는 </a:t>
            </a:r>
            <a:r>
              <a:rPr lang="en-US" altLang="ko-KR" dirty="0"/>
              <a:t>test </a:t>
            </a:r>
            <a:r>
              <a:rPr lang="ko-KR" altLang="en-US" dirty="0"/>
              <a:t>라는 명령어를 기반으로 수행이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검증 대상은 보통 검증하고자 하는 함수</a:t>
            </a:r>
            <a:r>
              <a:rPr lang="en-US" altLang="ko-KR" dirty="0"/>
              <a:t>, API </a:t>
            </a:r>
            <a:r>
              <a:rPr lang="ko-KR" altLang="en-US" dirty="0"/>
              <a:t>등이 포함이 되며 </a:t>
            </a:r>
            <a:r>
              <a:rPr lang="en-US" altLang="ko-KR" dirty="0" err="1"/>
              <a:t>toXXX</a:t>
            </a:r>
            <a:r>
              <a:rPr lang="en-US" altLang="ko-KR" dirty="0"/>
              <a:t> </a:t>
            </a:r>
            <a:r>
              <a:rPr lang="ko-KR" altLang="en-US" dirty="0"/>
              <a:t>파트는 검증하고자 하는 방식에 따라 다양한 것이 들어 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XXX </a:t>
            </a:r>
            <a:r>
              <a:rPr lang="ko-KR" altLang="en-US" dirty="0"/>
              <a:t>를 </a:t>
            </a:r>
            <a:r>
              <a:rPr lang="en-US" altLang="ko-KR" dirty="0"/>
              <a:t>Matcher </a:t>
            </a:r>
            <a:r>
              <a:rPr lang="ko-KR" altLang="en-US" dirty="0"/>
              <a:t>라 부르며 각각 상황에 맞는 </a:t>
            </a:r>
            <a:r>
              <a:rPr lang="en-US" altLang="ko-KR" dirty="0"/>
              <a:t>Matcher </a:t>
            </a:r>
            <a:r>
              <a:rPr lang="ko-KR" altLang="en-US" dirty="0"/>
              <a:t>를 사용하여 테스트를 수행합니다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659C9-B2F7-128B-DF05-F1F3F49F9467}"/>
              </a:ext>
            </a:extLst>
          </p:cNvPr>
          <p:cNvSpPr txBox="1"/>
          <p:nvPr/>
        </p:nvSpPr>
        <p:spPr>
          <a:xfrm>
            <a:off x="812801" y="2061745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"./sum"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테스트 설명 문구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검증 대상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toXXX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기대 결과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195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33621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toBe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toEqual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50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얕은 비교와 깊은 비교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얕은 비교</a:t>
            </a:r>
            <a:r>
              <a:rPr lang="en-US" altLang="ko-KR" dirty="0"/>
              <a:t>(==) vs </a:t>
            </a:r>
            <a:r>
              <a:rPr lang="ko-KR" altLang="en-US" dirty="0"/>
              <a:t>깊은 비교</a:t>
            </a:r>
            <a:r>
              <a:rPr lang="en-US" altLang="ko-KR" dirty="0"/>
              <a:t>(===)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의 특성인 부분 입니다</a:t>
            </a:r>
            <a:r>
              <a:rPr lang="en-US" altLang="ko-KR" dirty="0"/>
              <a:t>. </a:t>
            </a:r>
            <a:r>
              <a:rPr lang="ko-KR" altLang="en-US" dirty="0"/>
              <a:t>얕은 비교는 자료의 형태를 무시한 상태로 값을 비교하고 깊은 비교는 자료의 형태까지도 비교를 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83F05-5856-4EF7-8E6A-B62896682A86}"/>
              </a:ext>
            </a:extLst>
          </p:cNvPr>
          <p:cNvSpPr txBox="1"/>
          <p:nvPr/>
        </p:nvSpPr>
        <p:spPr>
          <a:xfrm>
            <a:off x="831272" y="3584147"/>
            <a:ext cx="387927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pt-B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57F3CF-0A58-153D-037F-26CB0B75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488" y="3811239"/>
            <a:ext cx="1981477" cy="733527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BCED94D-44BE-C684-DC55-E3B4D6CBCCAE}"/>
              </a:ext>
            </a:extLst>
          </p:cNvPr>
          <p:cNvSpPr/>
          <p:nvPr/>
        </p:nvSpPr>
        <p:spPr>
          <a:xfrm rot="16200000">
            <a:off x="4852423" y="3867704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CDE738-E5D8-29FF-5F65-C4D197A7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88" y="5339698"/>
            <a:ext cx="2095792" cy="762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F0BD8-6B99-941F-D8B0-BE4BE60A06C5}"/>
              </a:ext>
            </a:extLst>
          </p:cNvPr>
          <p:cNvSpPr txBox="1"/>
          <p:nvPr/>
        </p:nvSpPr>
        <p:spPr>
          <a:xfrm>
            <a:off x="831271" y="5120586"/>
            <a:ext cx="387927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FA3C6FC-47F7-0D89-36F7-8B5F62FDD506}"/>
              </a:ext>
            </a:extLst>
          </p:cNvPr>
          <p:cNvSpPr/>
          <p:nvPr/>
        </p:nvSpPr>
        <p:spPr>
          <a:xfrm rot="16200000">
            <a:off x="4852422" y="5404143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굿이에요 굿&quot; 74세 된 하이킥 교감선생님 근황 : 네이버 포스트">
            <a:extLst>
              <a:ext uri="{FF2B5EF4-FFF2-40B4-BE49-F238E27FC236}">
                <a16:creationId xmlns:a16="http://schemas.microsoft.com/office/drawing/2014/main" id="{C40C4414-AA60-1205-6146-0F578018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564" y="5120586"/>
            <a:ext cx="2168236" cy="121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1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toBe</a:t>
            </a:r>
            <a:r>
              <a:rPr lang="en-US" altLang="ko-KR" dirty="0"/>
              <a:t>(</a:t>
            </a:r>
            <a:r>
              <a:rPr lang="ko-KR" altLang="en-US" dirty="0"/>
              <a:t>얕은 비교</a:t>
            </a:r>
            <a:r>
              <a:rPr lang="en-US" altLang="ko-KR" dirty="0"/>
              <a:t>), </a:t>
            </a:r>
            <a:r>
              <a:rPr lang="en-US" altLang="ko-KR" dirty="0" err="1"/>
              <a:t>toEqual</a:t>
            </a:r>
            <a:r>
              <a:rPr lang="en-US" altLang="ko-KR" dirty="0"/>
              <a:t>(</a:t>
            </a:r>
            <a:r>
              <a:rPr lang="ko-KR" altLang="en-US" dirty="0"/>
              <a:t>깊은 비교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toBe</a:t>
            </a:r>
            <a:r>
              <a:rPr lang="en-US" altLang="ko-KR" dirty="0"/>
              <a:t> </a:t>
            </a:r>
            <a:r>
              <a:rPr lang="ko-KR" altLang="en-US" dirty="0"/>
              <a:t>는 얕은 비교를 수행하며</a:t>
            </a:r>
            <a:r>
              <a:rPr lang="en-US" altLang="ko-KR" dirty="0"/>
              <a:t>, </a:t>
            </a:r>
            <a:r>
              <a:rPr lang="en-US" altLang="ko-KR" dirty="0" err="1"/>
              <a:t>toEqual</a:t>
            </a:r>
            <a:r>
              <a:rPr lang="en-US" altLang="ko-KR" dirty="0"/>
              <a:t> </a:t>
            </a:r>
            <a:r>
              <a:rPr lang="ko-KR" altLang="en-US" dirty="0"/>
              <a:t>은 깊은 비교를 수행합니다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그런면에서</a:t>
            </a:r>
            <a:r>
              <a:rPr lang="ko-KR" altLang="en-US" dirty="0"/>
              <a:t> </a:t>
            </a:r>
            <a:r>
              <a:rPr lang="en-US" altLang="ko-KR" dirty="0" err="1"/>
              <a:t>toEqual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ko-KR" altLang="en-US" dirty="0" err="1"/>
              <a:t>쓰는게</a:t>
            </a:r>
            <a:r>
              <a:rPr lang="ko-KR" altLang="en-US" dirty="0"/>
              <a:t> 좋겠죠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일단 매개 변수를 입력 받아 객체를 만들어주는 함수를 만들어서 비교해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78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F114C9-93BD-87BD-7D8F-27A76CD08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7" y="632693"/>
            <a:ext cx="10233562" cy="51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400DFF-7FD0-9C55-3BCD-3139D3549A37}"/>
              </a:ext>
            </a:extLst>
          </p:cNvPr>
          <p:cNvSpPr txBox="1"/>
          <p:nvPr/>
        </p:nvSpPr>
        <p:spPr>
          <a:xfrm>
            <a:off x="424872" y="418896"/>
            <a:ext cx="957810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ToEqual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비교하기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E9350D-5DFD-FF0B-E094-66585627687C}"/>
              </a:ext>
            </a:extLst>
          </p:cNvPr>
          <p:cNvCxnSpPr/>
          <p:nvPr/>
        </p:nvCxnSpPr>
        <p:spPr>
          <a:xfrm>
            <a:off x="4941353" y="2133600"/>
            <a:ext cx="5451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190657C-03A9-49A7-E834-A03AFD1C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" y="2662110"/>
            <a:ext cx="6274511" cy="21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75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400DFF-7FD0-9C55-3BCD-3139D3549A37}"/>
              </a:ext>
            </a:extLst>
          </p:cNvPr>
          <p:cNvSpPr txBox="1"/>
          <p:nvPr/>
        </p:nvSpPr>
        <p:spPr>
          <a:xfrm>
            <a:off x="424872" y="418896"/>
            <a:ext cx="957810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ToEqual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비교하기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toEqual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E9350D-5DFD-FF0B-E094-66585627687C}"/>
              </a:ext>
            </a:extLst>
          </p:cNvPr>
          <p:cNvCxnSpPr/>
          <p:nvPr/>
        </p:nvCxnSpPr>
        <p:spPr>
          <a:xfrm>
            <a:off x="4931071" y="2133600"/>
            <a:ext cx="9657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589BE78-5028-3830-9DD5-AC913CB3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" y="2643078"/>
            <a:ext cx="9893029" cy="17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0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toEqual</a:t>
            </a:r>
            <a:r>
              <a:rPr lang="en-US" altLang="ko-KR" dirty="0"/>
              <a:t>(</a:t>
            </a:r>
            <a:r>
              <a:rPr lang="ko-KR" altLang="en-US" dirty="0"/>
              <a:t>깊은 비교</a:t>
            </a:r>
            <a:r>
              <a:rPr lang="en-US" altLang="ko-KR" dirty="0"/>
              <a:t>) </a:t>
            </a:r>
            <a:r>
              <a:rPr lang="ko-KR" altLang="en-US" dirty="0"/>
              <a:t>과 객체의 특성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 의 또 이상한 특성입니다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에서 객체의 </a:t>
            </a:r>
            <a:r>
              <a:rPr lang="ko-KR" altLang="en-US" dirty="0">
                <a:solidFill>
                  <a:schemeClr val="accent2"/>
                </a:solidFill>
              </a:rPr>
              <a:t>얕은 비교는 객체의 주소를 비교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70C0"/>
                </a:solidFill>
              </a:rPr>
              <a:t>깊은 비교는 객체 내부의 </a:t>
            </a:r>
            <a:r>
              <a:rPr lang="en-US" altLang="ko-KR" dirty="0">
                <a:solidFill>
                  <a:srgbClr val="0070C0"/>
                </a:solidFill>
              </a:rPr>
              <a:t>key </a:t>
            </a:r>
            <a:r>
              <a:rPr lang="ko-KR" altLang="en-US" dirty="0">
                <a:solidFill>
                  <a:srgbClr val="0070C0"/>
                </a:solidFill>
              </a:rPr>
              <a:t>와 값을 비교</a:t>
            </a:r>
            <a:r>
              <a:rPr lang="ko-KR" altLang="en-US" dirty="0"/>
              <a:t>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toBe</a:t>
            </a:r>
            <a:r>
              <a:rPr lang="en-US" altLang="ko-KR" dirty="0"/>
              <a:t> </a:t>
            </a:r>
            <a:r>
              <a:rPr lang="ko-KR" altLang="en-US" dirty="0"/>
              <a:t>방식으로는 함수에서 생성 된 객체와 실제로 주어진 객체의 서로 주소가 다르므로 서로 다르다는 결과를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dirty="0" err="1"/>
              <a:t>toEqual</a:t>
            </a:r>
            <a:r>
              <a:rPr lang="en-US" altLang="ko-KR" dirty="0"/>
              <a:t> </a:t>
            </a:r>
            <a:r>
              <a:rPr lang="ko-KR" altLang="en-US" dirty="0"/>
              <a:t>은 객체의 내부의 </a:t>
            </a:r>
            <a:r>
              <a:rPr lang="en-US" altLang="ko-KR" dirty="0"/>
              <a:t>key</a:t>
            </a:r>
            <a:r>
              <a:rPr lang="ko-KR" altLang="en-US" dirty="0"/>
              <a:t> 와 값을 전부 비교하여 해당 객체의 데이터가 동일한지를 비교 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87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982963-57F3-2E47-025F-CAC80E1ADEE8}"/>
              </a:ext>
            </a:extLst>
          </p:cNvPr>
          <p:cNvSpPr txBox="1"/>
          <p:nvPr/>
        </p:nvSpPr>
        <p:spPr>
          <a:xfrm>
            <a:off x="542924" y="515541"/>
            <a:ext cx="852487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ToEqual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비교하기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toEqual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BF1D27-03BC-8556-F33A-B5846CAE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874" y="1209405"/>
            <a:ext cx="4467849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6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toStrictEqual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820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toEqual</a:t>
            </a:r>
            <a:r>
              <a:rPr lang="en-US" altLang="ko-KR" dirty="0"/>
              <a:t> </a:t>
            </a:r>
            <a:r>
              <a:rPr lang="ko-KR" altLang="en-US" dirty="0"/>
              <a:t>의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아래와 같은 코드를 봅시다</a:t>
            </a:r>
            <a:r>
              <a:rPr lang="en-US" altLang="ko-KR" dirty="0"/>
              <a:t>! </a:t>
            </a:r>
            <a:r>
              <a:rPr lang="en-US" altLang="ko-KR" dirty="0" err="1"/>
              <a:t>toEqual</a:t>
            </a:r>
            <a:r>
              <a:rPr lang="en-US" altLang="ko-KR" dirty="0"/>
              <a:t> </a:t>
            </a:r>
            <a:r>
              <a:rPr lang="ko-KR" altLang="en-US" dirty="0"/>
              <a:t>의 경우 아래와 같은 케이스는 잡아내지 못합니다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C4B2E-CB1C-3BAF-8B4E-B196BDC54904}"/>
              </a:ext>
            </a:extLst>
          </p:cNvPr>
          <p:cNvSpPr txBox="1"/>
          <p:nvPr/>
        </p:nvSpPr>
        <p:spPr>
          <a:xfrm>
            <a:off x="752474" y="2764949"/>
            <a:ext cx="774382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ToEqual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비교하기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toEqual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5459E7-0BFC-C2A5-B034-889902C80075}"/>
              </a:ext>
            </a:extLst>
          </p:cNvPr>
          <p:cNvCxnSpPr/>
          <p:nvPr/>
        </p:nvCxnSpPr>
        <p:spPr>
          <a:xfrm>
            <a:off x="3510749" y="3409950"/>
            <a:ext cx="1710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3D38C5C-5FF4-AA35-3C0D-37AEC072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230" y="2762250"/>
            <a:ext cx="4824560" cy="32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11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toStrictEqual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이럴 때에는 </a:t>
            </a:r>
            <a:r>
              <a:rPr lang="en-US" altLang="ko-KR" dirty="0" err="1"/>
              <a:t>toStrictEqual</a:t>
            </a:r>
            <a:r>
              <a:rPr lang="en-US" altLang="ko-KR" dirty="0"/>
              <a:t> </a:t>
            </a:r>
            <a:r>
              <a:rPr lang="ko-KR" altLang="en-US" dirty="0"/>
              <a:t>을 써서 해결할 수 있습니다</a:t>
            </a:r>
            <a:r>
              <a:rPr lang="en-US" altLang="ko-KR" dirty="0"/>
              <a:t>! </a:t>
            </a:r>
            <a:r>
              <a:rPr lang="ko-KR" altLang="en-US" dirty="0"/>
              <a:t>가급적 </a:t>
            </a:r>
            <a:r>
              <a:rPr lang="en-US" altLang="ko-KR" dirty="0" err="1"/>
              <a:t>toStrictEqual</a:t>
            </a:r>
            <a:r>
              <a:rPr lang="en-US" altLang="ko-KR" dirty="0"/>
              <a:t> </a:t>
            </a:r>
            <a:r>
              <a:rPr lang="ko-KR" altLang="en-US" dirty="0"/>
              <a:t>를 쓰는 편이 좋겠죠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C4B2E-CB1C-3BAF-8B4E-B196BDC54904}"/>
              </a:ext>
            </a:extLst>
          </p:cNvPr>
          <p:cNvSpPr txBox="1"/>
          <p:nvPr/>
        </p:nvSpPr>
        <p:spPr>
          <a:xfrm>
            <a:off x="752474" y="2764949"/>
            <a:ext cx="774382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ToEqual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비교하기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toStrictEqual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FB5F69-FC22-B6C0-3E47-53D4F9FF8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50"/>
          <a:stretch/>
        </p:blipFill>
        <p:spPr>
          <a:xfrm>
            <a:off x="7639466" y="2400002"/>
            <a:ext cx="4552534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1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잠깐만요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우리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~?</a:t>
            </a:r>
          </a:p>
        </p:txBody>
      </p:sp>
    </p:spTree>
    <p:extLst>
      <p:ext uri="{BB962C8B-B14F-4D97-AF65-F5344CB8AC3E}">
        <p14:creationId xmlns:p14="http://schemas.microsoft.com/office/powerpoint/2010/main" val="391378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드라군 - 뽐뿌:짤방갤러리">
            <a:extLst>
              <a:ext uri="{FF2B5EF4-FFF2-40B4-BE49-F238E27FC236}">
                <a16:creationId xmlns:a16="http://schemas.microsoft.com/office/drawing/2014/main" id="{FD36A1F1-8519-255F-A106-9B2B9E14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7" y="172157"/>
            <a:ext cx="3463925" cy="65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465438-7A36-D20A-CA40-BEE5A1A0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38" y="312402"/>
            <a:ext cx="942607" cy="8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49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이러한 테스팅 환경에서도 자료형은 매우 중요합니다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그런면에서</a:t>
            </a:r>
            <a:r>
              <a:rPr lang="ko-KR" altLang="en-US" dirty="0"/>
              <a:t> </a:t>
            </a:r>
            <a:r>
              <a:rPr lang="en-US" altLang="ko-KR" dirty="0"/>
              <a:t>TS</a:t>
            </a:r>
            <a:r>
              <a:rPr lang="ko-KR" altLang="en-US" dirty="0"/>
              <a:t>는 이미 해당 자료형에 대한 처리를 해주고 있으므로</a:t>
            </a:r>
            <a:r>
              <a:rPr lang="en-US" altLang="ko-KR" dirty="0"/>
              <a:t>!? TS </a:t>
            </a:r>
            <a:r>
              <a:rPr lang="ko-KR" altLang="en-US" dirty="0"/>
              <a:t>를 적용하면 테스트이 환경이 훨씬 더 편해지겠군요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다시</a:t>
            </a:r>
            <a:r>
              <a:rPr lang="en-US" altLang="ko-KR" dirty="0"/>
              <a:t>! </a:t>
            </a:r>
            <a:r>
              <a:rPr lang="ko-KR" altLang="en-US" dirty="0"/>
              <a:t>공식 문서로</a:t>
            </a:r>
            <a:r>
              <a:rPr lang="en-US" altLang="ko-KR" dirty="0"/>
              <a:t>~!</a:t>
            </a:r>
          </a:p>
          <a:p>
            <a:r>
              <a:rPr lang="en-US" altLang="ko-KR" dirty="0">
                <a:hlinkClick r:id="rId2"/>
              </a:rPr>
              <a:t>https://jestjs.io/docs/getting-started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05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5040D0-938B-871F-094D-0B7A4FC8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40" y="461467"/>
            <a:ext cx="8979840" cy="56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99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68951B-88BA-CDA4-C6C9-E458B8A9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8" y="0"/>
            <a:ext cx="977309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F91211-C0F6-1502-76D5-AACA4F027475}"/>
              </a:ext>
            </a:extLst>
          </p:cNvPr>
          <p:cNvSpPr/>
          <p:nvPr/>
        </p:nvSpPr>
        <p:spPr>
          <a:xfrm>
            <a:off x="609378" y="476250"/>
            <a:ext cx="1276572" cy="409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8C373-CA99-B236-D526-ACEEAC9C2185}"/>
              </a:ext>
            </a:extLst>
          </p:cNvPr>
          <p:cNvSpPr/>
          <p:nvPr/>
        </p:nvSpPr>
        <p:spPr>
          <a:xfrm>
            <a:off x="590107" y="5934184"/>
            <a:ext cx="1276572" cy="409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68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 err="1"/>
              <a:t>ts</a:t>
            </a:r>
            <a:r>
              <a:rPr lang="en-US" altLang="ko-KR" dirty="0"/>
              <a:t>-jest </a:t>
            </a:r>
            <a:r>
              <a:rPr lang="ko-KR" altLang="en-US" dirty="0"/>
              <a:t>를 씁시다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Babel </a:t>
            </a:r>
            <a:r>
              <a:rPr lang="ko-KR" altLang="en-US" dirty="0"/>
              <a:t>을 사용하는 방식은 </a:t>
            </a:r>
            <a:r>
              <a:rPr lang="en-US" altLang="ko-KR" dirty="0"/>
              <a:t>Babel </a:t>
            </a:r>
            <a:r>
              <a:rPr lang="ko-KR" altLang="en-US" dirty="0"/>
              <a:t>을 사용해서 </a:t>
            </a:r>
            <a:r>
              <a:rPr lang="en-US" altLang="ko-KR" dirty="0"/>
              <a:t>TS</a:t>
            </a:r>
            <a:r>
              <a:rPr lang="ko-KR" altLang="en-US" dirty="0"/>
              <a:t>를 </a:t>
            </a:r>
            <a:r>
              <a:rPr lang="en-US" altLang="ko-KR" dirty="0"/>
              <a:t>JS</a:t>
            </a:r>
            <a:r>
              <a:rPr lang="ko-KR" altLang="en-US" dirty="0"/>
              <a:t>로 변환하고 그 것을 다시 </a:t>
            </a:r>
            <a:r>
              <a:rPr lang="en-US" altLang="ko-KR" dirty="0"/>
              <a:t>Jest </a:t>
            </a:r>
            <a:r>
              <a:rPr lang="ko-KR" altLang="en-US" dirty="0"/>
              <a:t>로 테스트하는 방식입니다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설정이 더 귀찮고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효율도 </a:t>
            </a:r>
            <a:r>
              <a:rPr lang="ko-KR" altLang="en-US" dirty="0" err="1">
                <a:sym typeface="Wingdings" panose="05000000000000000000" pitchFamily="2" charset="2"/>
              </a:rPr>
              <a:t>안좋으므로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ts</a:t>
            </a:r>
            <a:r>
              <a:rPr lang="en-US" altLang="ko-KR" dirty="0">
                <a:sym typeface="Wingdings" panose="05000000000000000000" pitchFamily="2" charset="2"/>
              </a:rPr>
              <a:t>-jest </a:t>
            </a:r>
            <a:r>
              <a:rPr lang="ko-KR" altLang="en-US" dirty="0">
                <a:sym typeface="Wingdings" panose="05000000000000000000" pitchFamily="2" charset="2"/>
              </a:rPr>
              <a:t>를 이용하여 직접 </a:t>
            </a:r>
            <a:r>
              <a:rPr lang="en-US" altLang="ko-KR" dirty="0">
                <a:sym typeface="Wingdings" panose="05000000000000000000" pitchFamily="2" charset="2"/>
              </a:rPr>
              <a:t>TS</a:t>
            </a:r>
            <a:r>
              <a:rPr lang="ko-KR" altLang="en-US" dirty="0">
                <a:sym typeface="Wingdings" panose="05000000000000000000" pitchFamily="2" charset="2"/>
              </a:rPr>
              <a:t>를 테스트 해봅시다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960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 err="1"/>
              <a:t>ts</a:t>
            </a:r>
            <a:r>
              <a:rPr lang="en-US" altLang="ko-KR" dirty="0"/>
              <a:t>-jest </a:t>
            </a:r>
            <a:r>
              <a:rPr lang="ko-KR" altLang="en-US" dirty="0"/>
              <a:t>를 씁시다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D2910-979C-B7EB-C8DB-505543D37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315046"/>
            <a:ext cx="11260802" cy="2235547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</a:t>
            </a:r>
            <a:r>
              <a:rPr lang="en-US" altLang="ko-KR" dirty="0">
                <a:solidFill>
                  <a:srgbClr val="0070C0"/>
                </a:solidFill>
              </a:rPr>
              <a:t> -D </a:t>
            </a:r>
            <a:r>
              <a:rPr lang="en-US" altLang="ko-KR" dirty="0" err="1">
                <a:solidFill>
                  <a:srgbClr val="0070C0"/>
                </a:solidFill>
              </a:rPr>
              <a:t>ts</a:t>
            </a:r>
            <a:r>
              <a:rPr lang="en-US" altLang="ko-KR" dirty="0">
                <a:solidFill>
                  <a:srgbClr val="0070C0"/>
                </a:solidFill>
              </a:rPr>
              <a:t>-jest @types/jest</a:t>
            </a:r>
          </a:p>
          <a:p>
            <a:r>
              <a:rPr lang="en-US" altLang="ko-KR" dirty="0" err="1"/>
              <a:t>ts</a:t>
            </a:r>
            <a:r>
              <a:rPr lang="en-US" altLang="ko-KR" dirty="0"/>
              <a:t>-jest </a:t>
            </a:r>
            <a:r>
              <a:rPr lang="ko-KR" altLang="en-US" dirty="0"/>
              <a:t>는 테스팅 과정을 진행하는 도구</a:t>
            </a:r>
            <a:endParaRPr lang="en-US" altLang="ko-KR" dirty="0"/>
          </a:p>
          <a:p>
            <a:r>
              <a:rPr lang="en-US" altLang="ko-KR" dirty="0"/>
              <a:t>@types/jest </a:t>
            </a:r>
            <a:r>
              <a:rPr lang="ko-KR" altLang="en-US" dirty="0"/>
              <a:t>는 </a:t>
            </a:r>
            <a:r>
              <a:rPr lang="en-US" altLang="ko-KR" dirty="0"/>
              <a:t>TS </a:t>
            </a:r>
            <a:r>
              <a:rPr lang="ko-KR" altLang="en-US" dirty="0"/>
              <a:t>방식으로 테스팅을 하는 라이브러리 도구 입니다</a:t>
            </a:r>
            <a:r>
              <a:rPr lang="en-US" altLang="ko-KR" dirty="0"/>
              <a:t>! (@jest/global </a:t>
            </a:r>
            <a:r>
              <a:rPr lang="ko-KR" altLang="en-US" dirty="0"/>
              <a:t>에서 도구를 가져올 필요가 없어집니다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BC9255-2735-0C7C-674B-A0ACFDBAA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06513"/>
            <a:ext cx="8202170" cy="2819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7191F6-BDA8-1C5E-C7C8-7C143005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532" y="2045646"/>
            <a:ext cx="5069839" cy="18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00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테스트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	</a:t>
            </a:r>
          </a:p>
        </p:txBody>
      </p:sp>
    </p:spTree>
    <p:extLst>
      <p:ext uri="{BB962C8B-B14F-4D97-AF65-F5344CB8AC3E}">
        <p14:creationId xmlns:p14="http://schemas.microsoft.com/office/powerpoint/2010/main" val="384691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A05680-A123-61F4-771A-1F7392B3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43" y="838003"/>
            <a:ext cx="7802064" cy="2819794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51CDC7E-4CDD-B3B8-A307-914965F4C590}"/>
              </a:ext>
            </a:extLst>
          </p:cNvPr>
          <p:cNvSpPr/>
          <p:nvPr/>
        </p:nvSpPr>
        <p:spPr>
          <a:xfrm rot="8983150">
            <a:off x="8014723" y="3439079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E55C64-2C39-3AC2-C50E-F446B519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43" y="3905127"/>
            <a:ext cx="4829849" cy="175284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5B94059-9FF9-DC2C-6DA6-9269E765EEC0}"/>
              </a:ext>
            </a:extLst>
          </p:cNvPr>
          <p:cNvSpPr/>
          <p:nvPr/>
        </p:nvSpPr>
        <p:spPr>
          <a:xfrm rot="8983150">
            <a:off x="3261748" y="4991654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12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ts</a:t>
            </a:r>
            <a:r>
              <a:rPr lang="en-US" altLang="ko-KR" dirty="0"/>
              <a:t>-jest </a:t>
            </a:r>
            <a:r>
              <a:rPr lang="ko-KR" altLang="en-US" dirty="0"/>
              <a:t>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npx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ts</a:t>
            </a:r>
            <a:r>
              <a:rPr lang="en-US" altLang="ko-KR" dirty="0">
                <a:solidFill>
                  <a:srgbClr val="0070C0"/>
                </a:solidFill>
              </a:rPr>
              <a:t>-jest </a:t>
            </a:r>
            <a:r>
              <a:rPr lang="en-US" altLang="ko-KR" dirty="0" err="1">
                <a:solidFill>
                  <a:srgbClr val="0070C0"/>
                </a:solidFill>
              </a:rPr>
              <a:t>config:init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위의 명령어를 수행하면 </a:t>
            </a:r>
            <a:r>
              <a:rPr lang="en-US" altLang="ko-KR" dirty="0"/>
              <a:t>                          </a:t>
            </a:r>
            <a:r>
              <a:rPr lang="ko-KR" altLang="en-US" dirty="0"/>
              <a:t>파일이 생성 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A167F2-6AA0-E62F-2BDD-9A687804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90" y="2224063"/>
            <a:ext cx="2003054" cy="547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F63F48-F4C4-C395-B3D7-4107D23B8901}"/>
              </a:ext>
            </a:extLst>
          </p:cNvPr>
          <p:cNvSpPr txBox="1"/>
          <p:nvPr/>
        </p:nvSpPr>
        <p:spPr>
          <a:xfrm>
            <a:off x="847725" y="3032697"/>
            <a:ext cx="813435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@type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{import('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-jest').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JestConfigWithTsJest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preset: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-jest"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testEnvironment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34350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케이스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725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/>
              <a:t>TS </a:t>
            </a:r>
            <a:r>
              <a:rPr lang="ko-KR" altLang="en-US" dirty="0"/>
              <a:t>테스트 케이스 생성하기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Test.ts</a:t>
            </a:r>
            <a:r>
              <a:rPr lang="en-US" altLang="ko-KR" dirty="0"/>
              <a:t> </a:t>
            </a:r>
            <a:r>
              <a:rPr lang="ko-KR" altLang="en-US" dirty="0"/>
              <a:t>파일을 생성하고 기존 </a:t>
            </a:r>
            <a:r>
              <a:rPr lang="en-US" altLang="ko-KR" dirty="0"/>
              <a:t>JS </a:t>
            </a:r>
            <a:r>
              <a:rPr lang="ko-KR" altLang="en-US" dirty="0"/>
              <a:t>파일은 삭제해 줍시다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아래의 코드를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2B1A-D0CE-8EE5-6885-E1C961F76FA6}"/>
              </a:ext>
            </a:extLst>
          </p:cNvPr>
          <p:cNvSpPr txBox="1"/>
          <p:nvPr/>
        </p:nvSpPr>
        <p:spPr>
          <a:xfrm>
            <a:off x="771525" y="2939032"/>
            <a:ext cx="81534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테스트 케이스 작성하기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82E145-6475-230F-539A-5C110614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25" y="3819421"/>
            <a:ext cx="4049291" cy="22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01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/>
              <a:t>TS </a:t>
            </a:r>
            <a:r>
              <a:rPr lang="ko-KR" altLang="en-US" dirty="0"/>
              <a:t>테스트 케이스 생성하기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TS</a:t>
            </a:r>
            <a:r>
              <a:rPr lang="ko-KR" altLang="en-US" dirty="0"/>
              <a:t>의 가호를 받으며 테스트를 만들 수 있으므로 아래와 같이 간단한 실수들은 테스트 이전에 배제하면서 테스팅이 가능합니다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실제로 입력이 되는 값에 대해서도 </a:t>
            </a:r>
            <a:r>
              <a:rPr lang="en-US" altLang="ko-KR" dirty="0"/>
              <a:t>TS</a:t>
            </a:r>
            <a:r>
              <a:rPr lang="ko-KR" altLang="en-US" dirty="0"/>
              <a:t> 처리가 되어 있어야만 하겠죠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063E21-492A-526A-7F0E-D8693637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2781144"/>
            <a:ext cx="11479227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80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케이스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609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est · 🃏 Delightful JavaScript Testing">
            <a:extLst>
              <a:ext uri="{FF2B5EF4-FFF2-40B4-BE49-F238E27FC236}">
                <a16:creationId xmlns:a16="http://schemas.microsoft.com/office/drawing/2014/main" id="{776AFFC4-EBE7-9E59-AD92-CD2A074F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47800"/>
            <a:ext cx="75819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7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그전에 간단한 테스트 케이스를 작성해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데이터 베이스에 회원들이 존재하고</a:t>
            </a:r>
            <a:r>
              <a:rPr lang="en-US" altLang="ko-KR" dirty="0"/>
              <a:t>, </a:t>
            </a:r>
            <a:r>
              <a:rPr lang="ko-KR" altLang="en-US" dirty="0"/>
              <a:t>해당 회원에 대한 정보를 처리하는 케이스를 가정하여 간단한 테스트 케이스를 작성해 봅시다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91DE7-A63E-3F44-D41A-818099979BD6}"/>
              </a:ext>
            </a:extLst>
          </p:cNvPr>
          <p:cNvSpPr txBox="1"/>
          <p:nvPr/>
        </p:nvSpPr>
        <p:spPr>
          <a:xfrm>
            <a:off x="869950" y="2793375"/>
            <a:ext cx="86868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"tetz@kdt.com"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"faker@t1.com"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이상혁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"oner@t1.com"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문현준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"keria@t1.com"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류민석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4153496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그전에 간단한 테스트 케이스를 작성해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이번에는 작성한 데이터를 바탕으로 아래와 같은 함수를 작성해 봅시다</a:t>
            </a:r>
            <a:endParaRPr lang="en-US" altLang="ko-KR" dirty="0"/>
          </a:p>
          <a:p>
            <a:r>
              <a:rPr lang="ko-KR" altLang="en-US" dirty="0"/>
              <a:t>전체 회원의 리스트를 반환하는 함수</a:t>
            </a:r>
            <a:endParaRPr lang="en-US" altLang="ko-KR" dirty="0"/>
          </a:p>
          <a:p>
            <a:r>
              <a:rPr lang="ko-KR" altLang="en-US" dirty="0"/>
              <a:t>특정 회원 중 특정 나이 이상의 회원의 수를 구하는 함수</a:t>
            </a:r>
            <a:endParaRPr lang="en-US" altLang="ko-KR" dirty="0"/>
          </a:p>
          <a:p>
            <a:r>
              <a:rPr lang="ko-KR" altLang="en-US" dirty="0"/>
              <a:t>특정 회원 중</a:t>
            </a:r>
            <a:r>
              <a:rPr lang="en-US" altLang="ko-KR" dirty="0"/>
              <a:t>, </a:t>
            </a:r>
            <a:r>
              <a:rPr lang="ko-KR" altLang="en-US" dirty="0"/>
              <a:t>특정 이름을 가지는 회원의 </a:t>
            </a:r>
            <a:r>
              <a:rPr lang="en-US" altLang="ko-KR" dirty="0"/>
              <a:t>email </a:t>
            </a:r>
            <a:r>
              <a:rPr lang="ko-KR" altLang="en-US" dirty="0"/>
              <a:t>을 찾아주는 함수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5499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15C445-0412-E78F-3551-1B2AECABD619}"/>
              </a:ext>
            </a:extLst>
          </p:cNvPr>
          <p:cNvSpPr txBox="1"/>
          <p:nvPr/>
        </p:nvSpPr>
        <p:spPr>
          <a:xfrm>
            <a:off x="419100" y="413594"/>
            <a:ext cx="99822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getAllUsers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getCountsOverAge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| []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getUserEmailByName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특정 회원을 찾을 수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83044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쓸만한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Matchers</a:t>
            </a:r>
          </a:p>
        </p:txBody>
      </p:sp>
    </p:spTree>
    <p:extLst>
      <p:ext uri="{BB962C8B-B14F-4D97-AF65-F5344CB8AC3E}">
        <p14:creationId xmlns:p14="http://schemas.microsoft.com/office/powerpoint/2010/main" val="712445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배열 관련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Matchers</a:t>
            </a:r>
          </a:p>
        </p:txBody>
      </p:sp>
    </p:spTree>
    <p:extLst>
      <p:ext uri="{BB962C8B-B14F-4D97-AF65-F5344CB8AC3E}">
        <p14:creationId xmlns:p14="http://schemas.microsoft.com/office/powerpoint/2010/main" val="3841718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toHaveLength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배열의 길이를 테스트하는 </a:t>
            </a:r>
            <a:r>
              <a:rPr lang="en-US" altLang="ko-KR" dirty="0"/>
              <a:t>Matchers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전체 회원의 수는 </a:t>
            </a:r>
            <a:r>
              <a:rPr lang="en-US" altLang="ko-KR" dirty="0"/>
              <a:t>4</a:t>
            </a:r>
            <a:r>
              <a:rPr lang="ko-KR" altLang="en-US" dirty="0"/>
              <a:t>명이므로 </a:t>
            </a:r>
            <a:r>
              <a:rPr lang="en-US" altLang="ko-KR" dirty="0" err="1"/>
              <a:t>toHaveLength</a:t>
            </a:r>
            <a:r>
              <a:rPr lang="en-US" altLang="ko-KR" dirty="0"/>
              <a:t>(4) </a:t>
            </a:r>
            <a:r>
              <a:rPr lang="ko-KR" altLang="en-US" dirty="0"/>
              <a:t>가 작동하는지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94882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4D9BFB-930C-EA51-A655-3A3C619ED388}"/>
              </a:ext>
            </a:extLst>
          </p:cNvPr>
          <p:cNvSpPr txBox="1"/>
          <p:nvPr/>
        </p:nvSpPr>
        <p:spPr>
          <a:xfrm>
            <a:off x="381343" y="360313"/>
            <a:ext cx="981993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전체 회원은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명인가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getAllUsers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toHaveLength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A38216-905D-83D0-935F-10A7FC8F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43" y="1438095"/>
            <a:ext cx="5266982" cy="39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10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toContainEqual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배열 값에서 원하는 배열이 존재 하는지 확인하는 </a:t>
            </a:r>
            <a:r>
              <a:rPr lang="en-US" altLang="ko-KR" dirty="0"/>
              <a:t>Matchers</a:t>
            </a:r>
          </a:p>
          <a:p>
            <a:r>
              <a:rPr lang="ko-KR" altLang="en-US" dirty="0"/>
              <a:t>전체 회원 리스트 함수에서 특정 회원이 존재 하는지 확인해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객체가 아닌 원시 값을 테스트 할 떼에는 </a:t>
            </a:r>
            <a:r>
              <a:rPr lang="en-US" altLang="ko-KR" dirty="0" err="1"/>
              <a:t>toContain</a:t>
            </a:r>
            <a:r>
              <a:rPr lang="en-US" altLang="ko-KR" dirty="0"/>
              <a:t> </a:t>
            </a:r>
            <a:r>
              <a:rPr lang="ko-KR" altLang="en-US" dirty="0"/>
              <a:t>만 써도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0108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CBC1E-5B63-2997-D99C-E740FE5D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42" y="2652613"/>
            <a:ext cx="8197343" cy="2367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D9BFB-930C-EA51-A655-3A3C619ED388}"/>
              </a:ext>
            </a:extLst>
          </p:cNvPr>
          <p:cNvSpPr txBox="1"/>
          <p:nvPr/>
        </p:nvSpPr>
        <p:spPr>
          <a:xfrm>
            <a:off x="381343" y="360313"/>
            <a:ext cx="981993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전체 회원 중에 아래의 회원 정보를 가진 회원이 존재 하는가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getAllUsers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toContainEqual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"tetz@kdt.com"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31552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숫자 비교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Matchers</a:t>
            </a:r>
          </a:p>
        </p:txBody>
      </p:sp>
    </p:spTree>
    <p:extLst>
      <p:ext uri="{BB962C8B-B14F-4D97-AF65-F5344CB8AC3E}">
        <p14:creationId xmlns:p14="http://schemas.microsoft.com/office/powerpoint/2010/main" val="312829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어머저건사야돼 일러스트 ai 복원버전 - Urbanbrush">
            <a:extLst>
              <a:ext uri="{FF2B5EF4-FFF2-40B4-BE49-F238E27FC236}">
                <a16:creationId xmlns:a16="http://schemas.microsoft.com/office/drawing/2014/main" id="{B4F10DD1-A569-241E-9986-F621E46A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9" y="463622"/>
            <a:ext cx="10340501" cy="59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C0F74E-3525-2759-273A-0D5F98452F30}"/>
              </a:ext>
            </a:extLst>
          </p:cNvPr>
          <p:cNvSpPr txBox="1"/>
          <p:nvPr/>
        </p:nvSpPr>
        <p:spPr>
          <a:xfrm>
            <a:off x="712044" y="2447636"/>
            <a:ext cx="43107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어머 이건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이건 배워야 해</a:t>
            </a:r>
          </a:p>
        </p:txBody>
      </p:sp>
    </p:spTree>
    <p:extLst>
      <p:ext uri="{BB962C8B-B14F-4D97-AF65-F5344CB8AC3E}">
        <p14:creationId xmlns:p14="http://schemas.microsoft.com/office/powerpoint/2010/main" val="3577763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숫자를 비교하는 </a:t>
            </a:r>
            <a:r>
              <a:rPr lang="en-US" altLang="ko-KR" dirty="0"/>
              <a:t>Matchers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toBeGreaterThan</a:t>
            </a:r>
            <a:r>
              <a:rPr lang="en-US" altLang="ko-KR" dirty="0"/>
              <a:t> / </a:t>
            </a:r>
            <a:r>
              <a:rPr lang="en-US" altLang="ko-KR" dirty="0" err="1"/>
              <a:t>toBeGreaterThanOrEqual</a:t>
            </a:r>
            <a:endParaRPr lang="en-US" altLang="ko-KR" dirty="0"/>
          </a:p>
          <a:p>
            <a:r>
              <a:rPr lang="en-US" altLang="ko-KR" dirty="0" err="1"/>
              <a:t>toBeLessThan</a:t>
            </a:r>
            <a:r>
              <a:rPr lang="en-US" altLang="ko-KR" dirty="0"/>
              <a:t> / </a:t>
            </a:r>
            <a:r>
              <a:rPr lang="en-US" altLang="ko-KR" dirty="0" err="1"/>
              <a:t>toBeLessThanOrEqual</a:t>
            </a:r>
            <a:endParaRPr lang="en-US" altLang="ko-KR" dirty="0"/>
          </a:p>
          <a:p>
            <a:r>
              <a:rPr lang="ko-KR" altLang="en-US" dirty="0"/>
              <a:t>위의 </a:t>
            </a:r>
            <a:r>
              <a:rPr lang="en-US" altLang="ko-KR" dirty="0"/>
              <a:t>Matchers </a:t>
            </a:r>
            <a:r>
              <a:rPr lang="ko-KR" altLang="en-US" dirty="0"/>
              <a:t>가 잘 작동하는지 테스트해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25</a:t>
            </a:r>
            <a:r>
              <a:rPr lang="ko-KR" altLang="en-US" dirty="0"/>
              <a:t>살 이상인 회원의 수를 구해보죠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9581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C821F0-F193-FD57-416F-D118B95DD40F}"/>
              </a:ext>
            </a:extLst>
          </p:cNvPr>
          <p:cNvSpPr txBox="1"/>
          <p:nvPr/>
        </p:nvSpPr>
        <p:spPr>
          <a:xfrm>
            <a:off x="428625" y="394811"/>
            <a:ext cx="836295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살 이상인 회원은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명 또는 그 이하다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getCountsOverAge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toBeLessThanOrEqual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C520A-140E-3D7A-438D-DDA43630E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1542787"/>
            <a:ext cx="6183149" cy="29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60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정규식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Matchers</a:t>
            </a:r>
          </a:p>
        </p:txBody>
      </p:sp>
    </p:spTree>
    <p:extLst>
      <p:ext uri="{BB962C8B-B14F-4D97-AF65-F5344CB8AC3E}">
        <p14:creationId xmlns:p14="http://schemas.microsoft.com/office/powerpoint/2010/main" val="930421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toMatch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정규식을 이용하여 특정 문자열의 포함 여부 또는</a:t>
            </a:r>
            <a:r>
              <a:rPr lang="en-US" altLang="ko-KR" dirty="0"/>
              <a:t>, </a:t>
            </a:r>
            <a:r>
              <a:rPr lang="ko-KR" altLang="en-US" dirty="0"/>
              <a:t>문자열 검사를 활용할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기능을 이용하여 특정 이름을 가진 회원의 </a:t>
            </a:r>
            <a:r>
              <a:rPr lang="en-US" altLang="ko-KR" dirty="0"/>
              <a:t>email </a:t>
            </a:r>
            <a:r>
              <a:rPr lang="ko-KR" altLang="en-US" dirty="0"/>
              <a:t>이 </a:t>
            </a:r>
            <a:r>
              <a:rPr lang="en-US" altLang="ko-KR" dirty="0"/>
              <a:t>email </a:t>
            </a:r>
            <a:r>
              <a:rPr lang="ko-KR" altLang="en-US" dirty="0"/>
              <a:t>형식을 지키고 있는지 테스트해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7246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A20D63-1D58-FE4C-4725-015764CA4FE9}"/>
              </a:ext>
            </a:extLst>
          </p:cNvPr>
          <p:cNvSpPr txBox="1"/>
          <p:nvPr/>
        </p:nvSpPr>
        <p:spPr>
          <a:xfrm>
            <a:off x="504825" y="479763"/>
            <a:ext cx="870585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특정 이름을 가진 회원의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email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주소 형태가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올바른가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getUserEmailByName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toMatch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a-zA-Z0-9+-_.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a-zA-Z0-9-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a-zA-Z0-9-.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77BC05-DC42-E224-486D-B31CF8B7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72" y="1757173"/>
            <a:ext cx="5643803" cy="44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50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에러를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받아주는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Matchers</a:t>
            </a:r>
          </a:p>
        </p:txBody>
      </p:sp>
    </p:spTree>
    <p:extLst>
      <p:ext uri="{BB962C8B-B14F-4D97-AF65-F5344CB8AC3E}">
        <p14:creationId xmlns:p14="http://schemas.microsoft.com/office/powerpoint/2010/main" val="2774098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toThrow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백엔드를</a:t>
            </a:r>
            <a:r>
              <a:rPr lang="ko-KR" altLang="en-US" dirty="0"/>
              <a:t> </a:t>
            </a:r>
            <a:r>
              <a:rPr lang="ko-KR" altLang="en-US" dirty="0" err="1"/>
              <a:t>짜다보면</a:t>
            </a:r>
            <a:r>
              <a:rPr lang="ko-KR" altLang="en-US" dirty="0"/>
              <a:t> 당연히 예상치 못한 에러가 발생하거나</a:t>
            </a:r>
            <a:r>
              <a:rPr lang="en-US" altLang="ko-KR" dirty="0"/>
              <a:t>, </a:t>
            </a:r>
            <a:r>
              <a:rPr lang="ko-KR" altLang="en-US" dirty="0"/>
              <a:t>예상된 에러를 발생시키는 경우가 생깁니다</a:t>
            </a:r>
            <a:r>
              <a:rPr lang="en-US" altLang="ko-KR" dirty="0"/>
              <a:t>! </a:t>
            </a:r>
            <a:r>
              <a:rPr lang="ko-KR" altLang="en-US" dirty="0"/>
              <a:t>이러한 경우에도 테스트가 필요하겠죠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이럴 땐</a:t>
            </a:r>
            <a:r>
              <a:rPr lang="en-US" altLang="ko-KR" dirty="0"/>
              <a:t>, </a:t>
            </a:r>
            <a:r>
              <a:rPr lang="en-US" altLang="ko-KR" dirty="0" err="1"/>
              <a:t>toThrow</a:t>
            </a:r>
            <a:r>
              <a:rPr lang="en-US" altLang="ko-KR" dirty="0"/>
              <a:t> </a:t>
            </a:r>
            <a:r>
              <a:rPr lang="ko-KR" altLang="en-US" dirty="0"/>
              <a:t>를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14835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2911A2-FB34-AABA-0112-7EFB419A1FA6}"/>
              </a:ext>
            </a:extLst>
          </p:cNvPr>
          <p:cNvSpPr txBox="1"/>
          <p:nvPr/>
        </p:nvSpPr>
        <p:spPr>
          <a:xfrm>
            <a:off x="561975" y="384513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 발생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에러가 발생하는지 봅시다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7F2A96-38AC-5134-9566-859151D89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571558"/>
            <a:ext cx="5108784" cy="3562542"/>
          </a:xfrm>
          <a:prstGeom prst="rect">
            <a:avLst/>
          </a:prstGeom>
        </p:spPr>
      </p:pic>
      <p:pic>
        <p:nvPicPr>
          <p:cNvPr id="28674" name="Picture 2" descr="외 않되늖뎨!? | (백업)유머 게시판(2018-2020) | RULIWEB">
            <a:extLst>
              <a:ext uri="{FF2B5EF4-FFF2-40B4-BE49-F238E27FC236}">
                <a16:creationId xmlns:a16="http://schemas.microsoft.com/office/drawing/2014/main" id="{9C994671-AD9F-EFED-3D5B-E7E6D112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2571558"/>
            <a:ext cx="4328262" cy="320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0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 err="1"/>
              <a:t>toThrow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toThrow</a:t>
            </a:r>
            <a:r>
              <a:rPr lang="en-US" altLang="ko-KR" dirty="0"/>
              <a:t> </a:t>
            </a:r>
            <a:r>
              <a:rPr lang="ko-KR" altLang="en-US" dirty="0"/>
              <a:t>를 테스트 할 때에는 </a:t>
            </a:r>
            <a:r>
              <a:rPr lang="en-US" altLang="ko-KR" dirty="0"/>
              <a:t>Error </a:t>
            </a:r>
            <a:r>
              <a:rPr lang="ko-KR" altLang="en-US" dirty="0"/>
              <a:t>를 발생 시키는 함수를 익명 함수로 한번 감싸줘야만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이걸 감싸주지 않으면 </a:t>
            </a:r>
            <a:r>
              <a:rPr lang="en-US" altLang="ko-KR" dirty="0"/>
              <a:t>Error </a:t>
            </a:r>
            <a:r>
              <a:rPr lang="ko-KR" altLang="en-US" dirty="0"/>
              <a:t>를 발생시키는 함수에서 발생한 </a:t>
            </a:r>
            <a:r>
              <a:rPr lang="en-US" altLang="ko-KR" dirty="0"/>
              <a:t>Error </a:t>
            </a:r>
            <a:r>
              <a:rPr lang="ko-KR" altLang="en-US" dirty="0"/>
              <a:t>를 그대로 </a:t>
            </a:r>
            <a:r>
              <a:rPr lang="en-US" altLang="ko-KR" dirty="0"/>
              <a:t>JS </a:t>
            </a:r>
            <a:r>
              <a:rPr lang="ko-KR" altLang="en-US" dirty="0"/>
              <a:t>가 출력해 버려서 문제가 생깁니다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38244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2911A2-FB34-AABA-0112-7EFB419A1FA6}"/>
              </a:ext>
            </a:extLst>
          </p:cNvPr>
          <p:cNvSpPr txBox="1"/>
          <p:nvPr/>
        </p:nvSpPr>
        <p:spPr>
          <a:xfrm>
            <a:off x="561975" y="384513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 발생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에러가 발생하는지 봅시다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2BBA9B-468B-74E5-1F62-E927ADDDBFDD}"/>
              </a:ext>
            </a:extLst>
          </p:cNvPr>
          <p:cNvCxnSpPr/>
          <p:nvPr/>
        </p:nvCxnSpPr>
        <p:spPr>
          <a:xfrm>
            <a:off x="1749954" y="2114550"/>
            <a:ext cx="2070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151E5A7-1CB9-95FC-4CEB-546613CA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558533"/>
            <a:ext cx="5365839" cy="3832742"/>
          </a:xfrm>
          <a:prstGeom prst="rect">
            <a:avLst/>
          </a:prstGeom>
        </p:spPr>
      </p:pic>
      <p:pic>
        <p:nvPicPr>
          <p:cNvPr id="32770" name="Picture 2" descr="영어님한테 특별히 선물하는 보노보노 짤 - 자유 - 에펨코리아">
            <a:extLst>
              <a:ext uri="{FF2B5EF4-FFF2-40B4-BE49-F238E27FC236}">
                <a16:creationId xmlns:a16="http://schemas.microsoft.com/office/drawing/2014/main" id="{BCBDACD6-B29B-92AA-501C-BD0CC344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558533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Jest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62101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he Ably async/await post we promised | Ably Blog: Data in Motion">
            <a:extLst>
              <a:ext uri="{FF2B5EF4-FFF2-40B4-BE49-F238E27FC236}">
                <a16:creationId xmlns:a16="http://schemas.microsoft.com/office/drawing/2014/main" id="{29A4A5AF-8798-99D2-9976-3CDC9EA17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0"/>
            <a:ext cx="11158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10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테스트가 되나요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94675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가능짤 - 뽐뿌:짤방갤러리">
            <a:extLst>
              <a:ext uri="{FF2B5EF4-FFF2-40B4-BE49-F238E27FC236}">
                <a16:creationId xmlns:a16="http://schemas.microsoft.com/office/drawing/2014/main" id="{70A2E41C-EAE3-215E-5EC3-DFD4A34B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19" y="800100"/>
            <a:ext cx="7542161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101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비동기 테스트도 당연 가능합니다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Callback / Promise / Async-Await </a:t>
            </a:r>
            <a:r>
              <a:rPr lang="ko-KR" altLang="en-US" dirty="0"/>
              <a:t>전부 테스트가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하나하나 </a:t>
            </a:r>
            <a:r>
              <a:rPr lang="ko-KR" altLang="en-US" dirty="0" err="1"/>
              <a:t>보시쥬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7720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126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 테스트용 케이스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setTimeout</a:t>
            </a:r>
            <a:r>
              <a:rPr lang="en-US" altLang="ko-KR" dirty="0"/>
              <a:t> </a:t>
            </a:r>
            <a:r>
              <a:rPr lang="ko-KR" altLang="en-US" dirty="0"/>
              <a:t>을 사용하여 </a:t>
            </a:r>
            <a:r>
              <a:rPr lang="en-US" altLang="ko-KR" dirty="0"/>
              <a:t>2</a:t>
            </a:r>
            <a:r>
              <a:rPr lang="ko-KR" altLang="en-US" dirty="0"/>
              <a:t>초 있다가 특정 이름을 </a:t>
            </a:r>
            <a:r>
              <a:rPr lang="ko-KR" altLang="en-US" dirty="0" err="1"/>
              <a:t>리턴하는</a:t>
            </a:r>
            <a:r>
              <a:rPr lang="ko-KR" altLang="en-US" dirty="0"/>
              <a:t> 함수를 테스트하는 케이스를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12985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9100-E1A5-055D-D4BE-883FA2278AE1}"/>
              </a:ext>
            </a:extLst>
          </p:cNvPr>
          <p:cNvSpPr txBox="1"/>
          <p:nvPr/>
        </p:nvSpPr>
        <p:spPr>
          <a:xfrm>
            <a:off x="428625" y="381417"/>
            <a:ext cx="870585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콜백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21B50-F945-C2F7-E14C-242D8E4C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133" y="3398031"/>
            <a:ext cx="4886591" cy="307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178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결과가 좀 이상하네요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초 있다가 값을 받아와야 하는데</a:t>
            </a:r>
            <a:r>
              <a:rPr lang="en-US" altLang="ko-KR" dirty="0"/>
              <a:t>!? 1ms </a:t>
            </a:r>
            <a:r>
              <a:rPr lang="ko-KR" altLang="en-US" dirty="0"/>
              <a:t>만에 테스트가 끝났네요</a:t>
            </a:r>
            <a:r>
              <a:rPr lang="en-US" altLang="ko-KR" dirty="0"/>
              <a:t>!?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A71EC1-4181-AD5B-A23F-850FF5D26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3" y="2131206"/>
            <a:ext cx="4886591" cy="3078552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FF186C6-E66A-19A2-EA34-D2108AC7A4D9}"/>
              </a:ext>
            </a:extLst>
          </p:cNvPr>
          <p:cNvSpPr/>
          <p:nvPr/>
        </p:nvSpPr>
        <p:spPr>
          <a:xfrm rot="8983150">
            <a:off x="5064459" y="4010579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135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심지어 값이 틀려도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3A374-1EA9-8FCE-8C48-050B4F3FEB24}"/>
              </a:ext>
            </a:extLst>
          </p:cNvPr>
          <p:cNvSpPr txBox="1"/>
          <p:nvPr/>
        </p:nvSpPr>
        <p:spPr>
          <a:xfrm>
            <a:off x="609599" y="1325563"/>
            <a:ext cx="966787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테츠인디요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콜백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AA6FB9D-3F98-60A1-36C3-E4C6670F4583}"/>
              </a:ext>
            </a:extLst>
          </p:cNvPr>
          <p:cNvSpPr/>
          <p:nvPr/>
        </p:nvSpPr>
        <p:spPr>
          <a:xfrm rot="8983150">
            <a:off x="4788233" y="1888788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0E3D971D-1283-17B4-E5C6-896B17067093}"/>
              </a:ext>
            </a:extLst>
          </p:cNvPr>
          <p:cNvSpPr/>
          <p:nvPr/>
        </p:nvSpPr>
        <p:spPr>
          <a:xfrm rot="8983150">
            <a:off x="3969083" y="4105814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231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5110A9-BAC4-E822-7662-1FEDDD00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87" y="614171"/>
            <a:ext cx="4839375" cy="27340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350E76-5EF5-A15C-4A36-020A8A0D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569" y="3104906"/>
            <a:ext cx="6716062" cy="348663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B8EEF4C-54A8-E128-944D-94BE49E265D4}"/>
              </a:ext>
            </a:extLst>
          </p:cNvPr>
          <p:cNvSpPr/>
          <p:nvPr/>
        </p:nvSpPr>
        <p:spPr>
          <a:xfrm>
            <a:off x="5915025" y="614171"/>
            <a:ext cx="4314825" cy="1090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일단 통과를 시켰다가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F51479F-623A-E2CC-E8B2-C60DF9D3BF6C}"/>
              </a:ext>
            </a:extLst>
          </p:cNvPr>
          <p:cNvSpPr/>
          <p:nvPr/>
        </p:nvSpPr>
        <p:spPr>
          <a:xfrm rot="16200000">
            <a:off x="5218404" y="518946"/>
            <a:ext cx="683491" cy="10717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6D0165-0593-50C5-185D-8A999A929FDE}"/>
              </a:ext>
            </a:extLst>
          </p:cNvPr>
          <p:cNvSpPr/>
          <p:nvPr/>
        </p:nvSpPr>
        <p:spPr>
          <a:xfrm>
            <a:off x="504487" y="4005071"/>
            <a:ext cx="2562563" cy="1090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나중에 에러가 발생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8873A63-5CE4-ECB8-78E0-D327B02F045B}"/>
              </a:ext>
            </a:extLst>
          </p:cNvPr>
          <p:cNvSpPr/>
          <p:nvPr/>
        </p:nvSpPr>
        <p:spPr>
          <a:xfrm rot="5400000">
            <a:off x="3775201" y="3360322"/>
            <a:ext cx="683491" cy="22712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3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722FA-24E9-883F-FE33-DF05002E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JEST?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AD5C2-A776-7BBD-35A8-33E8BA634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Jest </a:t>
            </a:r>
            <a:r>
              <a:rPr lang="ko-KR" altLang="en-US" dirty="0"/>
              <a:t>는 테스팅 툴입니다</a:t>
            </a:r>
            <a:endParaRPr lang="en-US" altLang="ko-KR" dirty="0"/>
          </a:p>
          <a:p>
            <a:r>
              <a:rPr lang="ko-KR" altLang="en-US" dirty="0"/>
              <a:t>실제로 서비스를 해보게 되면 사용자들은 여러분이 상상도 못할 정도의 행동을 하고는 합니다</a:t>
            </a:r>
            <a:endParaRPr lang="en-US" altLang="ko-KR" dirty="0"/>
          </a:p>
          <a:p>
            <a:r>
              <a:rPr lang="ko-KR" altLang="en-US" dirty="0"/>
              <a:t>이럴 때 마다</a:t>
            </a:r>
            <a:r>
              <a:rPr lang="en-US" altLang="ko-KR" dirty="0"/>
              <a:t>, </a:t>
            </a:r>
            <a:r>
              <a:rPr lang="ko-KR" altLang="en-US" dirty="0"/>
              <a:t>막 서버가 죽어 버린다면</a:t>
            </a:r>
            <a:r>
              <a:rPr lang="en-US" altLang="ko-KR" dirty="0"/>
              <a:t>? </a:t>
            </a:r>
            <a:r>
              <a:rPr lang="ko-KR" altLang="en-US" dirty="0"/>
              <a:t>프론트 페이지가 정상적으로 작동하지 않는다면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서비스는 망하겠죠</a:t>
            </a:r>
            <a:r>
              <a:rPr lang="en-US" altLang="ko-KR" dirty="0">
                <a:sym typeface="Wingdings" panose="05000000000000000000" pitchFamily="2" charset="2"/>
              </a:rPr>
              <a:t>…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그래서 규모가 있는 서비스를 운영하는 회사에서는 </a:t>
            </a:r>
            <a:r>
              <a:rPr lang="en-US" altLang="ko-KR" dirty="0">
                <a:sym typeface="Wingdings" panose="05000000000000000000" pitchFamily="2" charset="2"/>
              </a:rPr>
              <a:t>QA(Quality Assurance)</a:t>
            </a:r>
            <a:r>
              <a:rPr lang="ko-KR" altLang="en-US" dirty="0">
                <a:sym typeface="Wingdings" panose="05000000000000000000" pitchFamily="2" charset="2"/>
              </a:rPr>
              <a:t> 팀이 따로 있고</a:t>
            </a:r>
            <a:r>
              <a:rPr lang="en-US" altLang="ko-KR" dirty="0">
                <a:sym typeface="Wingdings" panose="05000000000000000000" pitchFamily="2" charset="2"/>
              </a:rPr>
              <a:t>, QA </a:t>
            </a:r>
            <a:r>
              <a:rPr lang="ko-KR" altLang="en-US" dirty="0">
                <a:sym typeface="Wingdings" panose="05000000000000000000" pitchFamily="2" charset="2"/>
              </a:rPr>
              <a:t>팀에서 테스트를 전담하여 위와 같은 문제를 미리 예측하고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예방하는 역할을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2912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결과가 좀 이상하네요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JS </a:t>
            </a:r>
            <a:r>
              <a:rPr lang="ko-KR" altLang="en-US" dirty="0"/>
              <a:t>가 테스트 함수에서 </a:t>
            </a:r>
            <a:r>
              <a:rPr lang="en-US" altLang="ko-KR" dirty="0"/>
              <a:t>callback </a:t>
            </a:r>
            <a:r>
              <a:rPr lang="ko-KR" altLang="en-US" dirty="0"/>
              <a:t>을 기다려 주지 않기 때문입니다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요때에는 </a:t>
            </a:r>
            <a:r>
              <a:rPr lang="en-US" altLang="ko-KR" dirty="0"/>
              <a:t>done </a:t>
            </a:r>
            <a:r>
              <a:rPr lang="ko-KR" altLang="en-US" dirty="0"/>
              <a:t>이라고 하는 </a:t>
            </a:r>
            <a:r>
              <a:rPr lang="en-US" altLang="ko-KR" dirty="0"/>
              <a:t>callback </a:t>
            </a:r>
            <a:r>
              <a:rPr lang="ko-KR" altLang="en-US" dirty="0"/>
              <a:t>함수를 전달하고 사용해서 </a:t>
            </a:r>
            <a:r>
              <a:rPr lang="en-US" altLang="ko-KR" dirty="0"/>
              <a:t>callback </a:t>
            </a:r>
            <a:r>
              <a:rPr lang="ko-KR" altLang="en-US" dirty="0"/>
              <a:t>을 기다리도록 처리해 줘야 합니다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3EFF8-8ECE-A65A-7BAB-F26C8F87443A}"/>
              </a:ext>
            </a:extLst>
          </p:cNvPr>
          <p:cNvSpPr txBox="1"/>
          <p:nvPr/>
        </p:nvSpPr>
        <p:spPr>
          <a:xfrm>
            <a:off x="838200" y="3598813"/>
            <a:ext cx="84772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콜백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F5BCF5D-DA39-4F94-2772-0280EFA53AA5}"/>
              </a:ext>
            </a:extLst>
          </p:cNvPr>
          <p:cNvSpPr/>
          <p:nvPr/>
        </p:nvSpPr>
        <p:spPr>
          <a:xfrm rot="8983150">
            <a:off x="7264733" y="3852136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7D98EC-AC71-B128-AF8E-EBD3269D33E0}"/>
              </a:ext>
            </a:extLst>
          </p:cNvPr>
          <p:cNvCxnSpPr/>
          <p:nvPr/>
        </p:nvCxnSpPr>
        <p:spPr>
          <a:xfrm>
            <a:off x="1433476" y="4772025"/>
            <a:ext cx="7981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57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8BB780-8EBC-119D-2F79-8BD78FD0DEF1}"/>
              </a:ext>
            </a:extLst>
          </p:cNvPr>
          <p:cNvSpPr txBox="1"/>
          <p:nvPr/>
        </p:nvSpPr>
        <p:spPr>
          <a:xfrm>
            <a:off x="609600" y="465088"/>
            <a:ext cx="84772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콜백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358F62AB-6A63-05FD-B405-F8835B36EE3C}"/>
              </a:ext>
            </a:extLst>
          </p:cNvPr>
          <p:cNvSpPr/>
          <p:nvPr/>
        </p:nvSpPr>
        <p:spPr>
          <a:xfrm rot="8983150">
            <a:off x="7036133" y="718411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E5086C-1D5F-53C9-C536-9A63C6E712E1}"/>
              </a:ext>
            </a:extLst>
          </p:cNvPr>
          <p:cNvCxnSpPr/>
          <p:nvPr/>
        </p:nvCxnSpPr>
        <p:spPr>
          <a:xfrm>
            <a:off x="1204876" y="1638300"/>
            <a:ext cx="7981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C2A22FC-75EF-0E4F-BF7A-1CFB8D9B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04918"/>
            <a:ext cx="6056925" cy="3687994"/>
          </a:xfrm>
          <a:prstGeom prst="rect">
            <a:avLst/>
          </a:prstGeom>
        </p:spPr>
      </p:pic>
      <p:pic>
        <p:nvPicPr>
          <p:cNvPr id="24578" name="Picture 2" descr="호오~짤의 출처를 발견(?)했습니다.ㅋㅋㅋ - 이야기 - ITCM">
            <a:extLst>
              <a:ext uri="{FF2B5EF4-FFF2-40B4-BE49-F238E27FC236}">
                <a16:creationId xmlns:a16="http://schemas.microsoft.com/office/drawing/2014/main" id="{A3D75B60-314A-9887-2485-BCF1F38AC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704918"/>
            <a:ext cx="4292843" cy="321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ECAE76B-E828-F36D-6F3C-89177B3E8DBD}"/>
              </a:ext>
            </a:extLst>
          </p:cNvPr>
          <p:cNvSpPr/>
          <p:nvPr/>
        </p:nvSpPr>
        <p:spPr>
          <a:xfrm rot="8983150">
            <a:off x="5506225" y="4823685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143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테스트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13015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 err="1"/>
              <a:t>콜백에서</a:t>
            </a:r>
            <a:r>
              <a:rPr lang="ko-KR" altLang="en-US" dirty="0"/>
              <a:t> </a:t>
            </a:r>
            <a:r>
              <a:rPr lang="en-US" altLang="ko-KR" dirty="0"/>
              <a:t>Error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받아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프로그램에서는 당연히 </a:t>
            </a:r>
            <a:r>
              <a:rPr lang="en-US" altLang="ko-KR" dirty="0"/>
              <a:t>Error </a:t>
            </a:r>
            <a:r>
              <a:rPr lang="ko-KR" altLang="en-US" dirty="0"/>
              <a:t>가 발생할 수 있겠죠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Callback </a:t>
            </a:r>
            <a:r>
              <a:rPr lang="ko-KR" altLang="en-US" dirty="0"/>
              <a:t>상황에서 </a:t>
            </a:r>
            <a:r>
              <a:rPr lang="en-US" altLang="ko-KR" dirty="0"/>
              <a:t>Error </a:t>
            </a:r>
            <a:r>
              <a:rPr lang="ko-KR" altLang="en-US" dirty="0"/>
              <a:t>가 나오는 상황을 테스트 해봅시다</a:t>
            </a:r>
            <a:r>
              <a:rPr lang="en-US" altLang="ko-KR" dirty="0"/>
              <a:t>!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아까 설명 드렸듯 에러를 매치하는 </a:t>
            </a:r>
            <a:r>
              <a:rPr lang="en-US" altLang="ko-KR" dirty="0" err="1">
                <a:sym typeface="Wingdings" panose="05000000000000000000" pitchFamily="2" charset="2"/>
              </a:rPr>
              <a:t>toThrow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경우 에러가 발생하는 함수를 익명 함수로 한번 감싸줘야만 되는데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구조상 이게 안됩니다</a:t>
            </a:r>
            <a:r>
              <a:rPr lang="en-US" altLang="ko-KR" dirty="0">
                <a:sym typeface="Wingdings" panose="05000000000000000000" pitchFamily="2" charset="2"/>
              </a:rPr>
              <a:t>!  </a:t>
            </a:r>
            <a:r>
              <a:rPr lang="ko-KR" altLang="en-US" dirty="0">
                <a:sym typeface="Wingdings" panose="05000000000000000000" pitchFamily="2" charset="2"/>
              </a:rPr>
              <a:t>그래서 코드가 좀 </a:t>
            </a:r>
            <a:r>
              <a:rPr lang="ko-KR" altLang="en-US" dirty="0" err="1">
                <a:sym typeface="Wingdings" panose="05000000000000000000" pitchFamily="2" charset="2"/>
              </a:rPr>
              <a:t>골때립니다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허나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&amp; Error &amp; Jest </a:t>
            </a:r>
            <a:r>
              <a:rPr lang="ko-KR" altLang="en-US" dirty="0">
                <a:sym typeface="Wingdings" panose="05000000000000000000" pitchFamily="2" charset="2"/>
              </a:rPr>
              <a:t>및 </a:t>
            </a:r>
            <a:r>
              <a:rPr lang="en-US" altLang="ko-KR" dirty="0">
                <a:sym typeface="Wingdings" panose="05000000000000000000" pitchFamily="2" charset="2"/>
              </a:rPr>
              <a:t>TS </a:t>
            </a:r>
            <a:r>
              <a:rPr lang="ko-KR" altLang="en-US" dirty="0">
                <a:sym typeface="Wingdings" panose="05000000000000000000" pitchFamily="2" charset="2"/>
              </a:rPr>
              <a:t>까지 공부하는 셈 치고 한번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30426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A3983-0C31-3E12-F4AE-B61D6CA17C37}"/>
              </a:ext>
            </a:extLst>
          </p:cNvPr>
          <p:cNvSpPr txBox="1"/>
          <p:nvPr/>
        </p:nvSpPr>
        <p:spPr>
          <a:xfrm>
            <a:off x="457200" y="356444"/>
            <a:ext cx="96012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분의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확률로 에러를 발생시켜서 에러가 발생하면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callback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함수에 담아서 전달 하는 코드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정상 케이스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 케이스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576960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12CF89-ECBE-9553-08D2-3060321016B4}"/>
              </a:ext>
            </a:extLst>
          </p:cNvPr>
          <p:cNvSpPr txBox="1"/>
          <p:nvPr/>
        </p:nvSpPr>
        <p:spPr>
          <a:xfrm>
            <a:off x="419100" y="316795"/>
            <a:ext cx="1046797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콜백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에러가 들어올지 데이터가 들어올지 모르므로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any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데이터가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타입이면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객체의 메세지가 원래 보낸 메세지인지 테스트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데이터가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타입이 아니면 원래 보내기로 한 문자열과 동일한지 테스트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6A8436-27CA-5AD7-1509-D19A7A5A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070" y="3429000"/>
            <a:ext cx="4525006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78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4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/>
              <a:t>Promise</a:t>
            </a:r>
            <a:r>
              <a:rPr lang="ko-KR" altLang="en-US" dirty="0"/>
              <a:t> 테스트용 케이스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setTimeout</a:t>
            </a:r>
            <a:r>
              <a:rPr lang="en-US" altLang="ko-KR" dirty="0"/>
              <a:t> </a:t>
            </a:r>
            <a:r>
              <a:rPr lang="ko-KR" altLang="en-US" dirty="0"/>
              <a:t>을 사용하여 </a:t>
            </a:r>
            <a:r>
              <a:rPr lang="en-US" altLang="ko-KR" dirty="0"/>
              <a:t>2</a:t>
            </a:r>
            <a:r>
              <a:rPr lang="ko-KR" altLang="en-US" dirty="0"/>
              <a:t>초 있다가 특정 이름을 </a:t>
            </a:r>
            <a:r>
              <a:rPr lang="en-US" altLang="ko-KR" dirty="0"/>
              <a:t>Promise </a:t>
            </a:r>
            <a:r>
              <a:rPr lang="ko-KR" altLang="en-US" dirty="0"/>
              <a:t>로 </a:t>
            </a:r>
            <a:r>
              <a:rPr lang="ko-KR" altLang="en-US" dirty="0" err="1"/>
              <a:t>리턴하는</a:t>
            </a:r>
            <a:r>
              <a:rPr lang="ko-KR" altLang="en-US" dirty="0"/>
              <a:t> 함수를 테스트하는 케이스를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3012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AAF7F4-4EF5-A5E0-64CC-C6D0AE64F47A}"/>
              </a:ext>
            </a:extLst>
          </p:cNvPr>
          <p:cNvSpPr txBox="1"/>
          <p:nvPr/>
        </p:nvSpPr>
        <p:spPr>
          <a:xfrm>
            <a:off x="561974" y="381417"/>
            <a:ext cx="9077325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프로미스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131BC-0D93-91D5-2AC2-F21252FF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090" y="3662171"/>
            <a:ext cx="443927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78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ko-KR" altLang="en-US" dirty="0"/>
              <a:t>뭔가 또 빠르네요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초 있다가 값을 받아와야 하는데</a:t>
            </a:r>
            <a:r>
              <a:rPr lang="en-US" altLang="ko-KR" dirty="0"/>
              <a:t>!? </a:t>
            </a:r>
            <a:r>
              <a:rPr lang="ko-KR" altLang="en-US" dirty="0"/>
              <a:t>뭔가 바로 된 느낌</a:t>
            </a:r>
            <a:r>
              <a:rPr lang="en-US" altLang="ko-KR" dirty="0"/>
              <a:t>!?</a:t>
            </a:r>
          </a:p>
          <a:p>
            <a:r>
              <a:rPr lang="en-US" altLang="ko-KR" dirty="0"/>
              <a:t>Promise </a:t>
            </a:r>
            <a:r>
              <a:rPr lang="ko-KR" altLang="en-US" dirty="0"/>
              <a:t>테스트에는 </a:t>
            </a:r>
            <a:r>
              <a:rPr lang="en-US" altLang="ko-KR" dirty="0"/>
              <a:t>Promise</a:t>
            </a:r>
            <a:r>
              <a:rPr lang="ko-KR" altLang="en-US" dirty="0"/>
              <a:t> 함수에 반드시 </a:t>
            </a:r>
            <a:r>
              <a:rPr lang="en-US" altLang="ko-KR" dirty="0"/>
              <a:t>return </a:t>
            </a:r>
            <a:r>
              <a:rPr lang="ko-KR" altLang="en-US" dirty="0"/>
              <a:t>을 넣어줘야만 정상적으로 실행 됩니다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결국 </a:t>
            </a:r>
            <a:r>
              <a:rPr lang="en-US" altLang="ko-KR" dirty="0">
                <a:sym typeface="Wingdings" panose="05000000000000000000" pitchFamily="2" charset="2"/>
              </a:rPr>
              <a:t>resolve </a:t>
            </a:r>
            <a:r>
              <a:rPr lang="ko-KR" altLang="en-US" dirty="0">
                <a:sym typeface="Wingdings" panose="05000000000000000000" pitchFamily="2" charset="2"/>
              </a:rPr>
              <a:t>라는 </a:t>
            </a:r>
            <a:r>
              <a:rPr lang="en-US" altLang="ko-KR" dirty="0"/>
              <a:t>Promise </a:t>
            </a:r>
            <a:r>
              <a:rPr lang="ko-KR" altLang="en-US" dirty="0"/>
              <a:t>이행 함수가 </a:t>
            </a:r>
            <a:r>
              <a:rPr lang="en-US" altLang="ko-KR" dirty="0"/>
              <a:t>return </a:t>
            </a:r>
            <a:r>
              <a:rPr lang="ko-KR" altLang="en-US" dirty="0"/>
              <a:t>이 </a:t>
            </a:r>
            <a:r>
              <a:rPr lang="ko-KR" altLang="en-US" dirty="0" err="1"/>
              <a:t>되어야만</a:t>
            </a:r>
            <a:r>
              <a:rPr lang="ko-KR" altLang="en-US" dirty="0"/>
              <a:t> </a:t>
            </a:r>
            <a:r>
              <a:rPr lang="en-US" altLang="ko-KR" dirty="0"/>
              <a:t>Pending </a:t>
            </a:r>
            <a:r>
              <a:rPr lang="ko-KR" altLang="en-US" dirty="0"/>
              <a:t>이 풀리는데 </a:t>
            </a:r>
            <a:r>
              <a:rPr lang="en-US" altLang="ko-KR" dirty="0"/>
              <a:t>return </a:t>
            </a:r>
            <a:r>
              <a:rPr lang="ko-KR" altLang="en-US" dirty="0"/>
              <a:t>이 안되면</a:t>
            </a:r>
            <a:r>
              <a:rPr lang="en-US" altLang="ko-KR" dirty="0"/>
              <a:t>? </a:t>
            </a:r>
            <a:r>
              <a:rPr lang="ko-KR" altLang="en-US" dirty="0"/>
              <a:t>그냥 종료가 되거든요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5360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A Testing Memes | Mailtrap Blog">
            <a:extLst>
              <a:ext uri="{FF2B5EF4-FFF2-40B4-BE49-F238E27FC236}">
                <a16:creationId xmlns:a16="http://schemas.microsoft.com/office/drawing/2014/main" id="{1ED7AB5F-C0FD-A5C2-3486-9D45F123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0" y="433099"/>
            <a:ext cx="7464327" cy="55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Software Tester's Life in the Form of Jokes | by Sheetal | JavaScript in  Plain English">
            <a:extLst>
              <a:ext uri="{FF2B5EF4-FFF2-40B4-BE49-F238E27FC236}">
                <a16:creationId xmlns:a16="http://schemas.microsoft.com/office/drawing/2014/main" id="{5F9FB3B6-5ED3-1DFE-4A84-2BFC830D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1343313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2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9A6A1-C1E7-7EDD-42E8-3348F7E64744}"/>
              </a:ext>
            </a:extLst>
          </p:cNvPr>
          <p:cNvSpPr txBox="1"/>
          <p:nvPr/>
        </p:nvSpPr>
        <p:spPr>
          <a:xfrm>
            <a:off x="476250" y="338168"/>
            <a:ext cx="91630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프로미스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83D565-B142-CBF6-3097-11BBFA23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89" y="3633606"/>
            <a:ext cx="4157911" cy="3043190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00BA0C0-4869-D26C-F130-8D81C1E0F42F}"/>
              </a:ext>
            </a:extLst>
          </p:cNvPr>
          <p:cNvSpPr/>
          <p:nvPr/>
        </p:nvSpPr>
        <p:spPr>
          <a:xfrm rot="5955263">
            <a:off x="7294799" y="5971976"/>
            <a:ext cx="683491" cy="633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12FB6C-0737-902F-2A5B-21F12C4256D8}"/>
              </a:ext>
            </a:extLst>
          </p:cNvPr>
          <p:cNvCxnSpPr/>
          <p:nvPr/>
        </p:nvCxnSpPr>
        <p:spPr>
          <a:xfrm>
            <a:off x="804826" y="3409950"/>
            <a:ext cx="7981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902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365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/>
              <a:t>Promise </a:t>
            </a:r>
            <a:r>
              <a:rPr lang="ko-KR" altLang="en-US" dirty="0"/>
              <a:t>에서의 </a:t>
            </a:r>
            <a:r>
              <a:rPr lang="en-US" altLang="ko-KR" dirty="0"/>
              <a:t>Error </a:t>
            </a:r>
            <a:r>
              <a:rPr lang="ko-KR" altLang="en-US" dirty="0"/>
              <a:t>상황 테스트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Promise </a:t>
            </a:r>
            <a:r>
              <a:rPr lang="ko-KR" altLang="en-US" dirty="0"/>
              <a:t>의 경우 </a:t>
            </a:r>
            <a:r>
              <a:rPr lang="en-US" altLang="ko-KR" dirty="0"/>
              <a:t>Callback</a:t>
            </a:r>
            <a:r>
              <a:rPr lang="ko-KR" altLang="en-US" dirty="0"/>
              <a:t> 에 비해 훨씬 쉽습니다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Reject </a:t>
            </a:r>
            <a:r>
              <a:rPr lang="ko-KR" altLang="en-US" dirty="0"/>
              <a:t>상황은 </a:t>
            </a:r>
            <a:r>
              <a:rPr lang="en-US" altLang="ko-KR" dirty="0"/>
              <a:t>catch </a:t>
            </a:r>
            <a:r>
              <a:rPr lang="ko-KR" altLang="en-US" dirty="0"/>
              <a:t>로 받으면 끝이니까요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코드로 보시죠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4045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9FA75E-BD87-79FC-BEC4-31301661C10E}"/>
              </a:ext>
            </a:extLst>
          </p:cNvPr>
          <p:cNvSpPr txBox="1"/>
          <p:nvPr/>
        </p:nvSpPr>
        <p:spPr>
          <a:xfrm>
            <a:off x="381000" y="276642"/>
            <a:ext cx="91249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정상 케이스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 케이스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138682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9F906A-59B7-FC2A-1FAF-87F0BF1D0F74}"/>
              </a:ext>
            </a:extLst>
          </p:cNvPr>
          <p:cNvSpPr txBox="1"/>
          <p:nvPr/>
        </p:nvSpPr>
        <p:spPr>
          <a:xfrm>
            <a:off x="666750" y="423386"/>
            <a:ext cx="740092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프로미스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457C5-2E04-79E7-04EF-7EF96380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250" y="2157597"/>
            <a:ext cx="5281253" cy="41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437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resolves / rejects</a:t>
            </a:r>
          </a:p>
        </p:txBody>
      </p:sp>
    </p:spTree>
    <p:extLst>
      <p:ext uri="{BB962C8B-B14F-4D97-AF65-F5344CB8AC3E}">
        <p14:creationId xmlns:p14="http://schemas.microsoft.com/office/powerpoint/2010/main" val="4132968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3D27-ED4B-D277-B236-E1C2C160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0"/>
            <a:ext cx="11260802" cy="1325563"/>
          </a:xfrm>
        </p:spPr>
        <p:txBody>
          <a:bodyPr/>
          <a:lstStyle/>
          <a:p>
            <a:r>
              <a:rPr lang="en-US" altLang="ko-KR" dirty="0"/>
              <a:t>try, catch </a:t>
            </a:r>
            <a:r>
              <a:rPr lang="ko-KR" altLang="en-US" dirty="0"/>
              <a:t>대신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FE705FD-87F5-8D9B-65FE-EF4529AB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간단하게 성공</a:t>
            </a:r>
            <a:r>
              <a:rPr lang="en-US" altLang="ko-KR" dirty="0"/>
              <a:t>, </a:t>
            </a:r>
            <a:r>
              <a:rPr lang="ko-KR" altLang="en-US" dirty="0"/>
              <a:t>에러 상황만 비교하고 싶으면 </a:t>
            </a:r>
            <a:r>
              <a:rPr lang="en-US" altLang="ko-KR" dirty="0"/>
              <a:t>resolves, rejects </a:t>
            </a:r>
            <a:r>
              <a:rPr lang="ko-KR" altLang="en-US" dirty="0"/>
              <a:t>라는 기능을 사용해도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7389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BA8799-36D1-DA38-8B7E-66A9062D2675}"/>
              </a:ext>
            </a:extLst>
          </p:cNvPr>
          <p:cNvSpPr txBox="1"/>
          <p:nvPr/>
        </p:nvSpPr>
        <p:spPr>
          <a:xfrm>
            <a:off x="419100" y="396091"/>
            <a:ext cx="90487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프로미스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resolves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BAEE59-1C4F-B59E-BE4B-A9FB8C073A6B}"/>
              </a:ext>
            </a:extLst>
          </p:cNvPr>
          <p:cNvCxnSpPr/>
          <p:nvPr/>
        </p:nvCxnSpPr>
        <p:spPr>
          <a:xfrm>
            <a:off x="4730383" y="3457575"/>
            <a:ext cx="10623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391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BA8799-36D1-DA38-8B7E-66A9062D2675}"/>
              </a:ext>
            </a:extLst>
          </p:cNvPr>
          <p:cNvSpPr txBox="1"/>
          <p:nvPr/>
        </p:nvSpPr>
        <p:spPr>
          <a:xfrm>
            <a:off x="419100" y="396091"/>
            <a:ext cx="90487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후에 이름을 받아오는 프로미스 함수 테스트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rejects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A8DDD-87E9-E842-4DE8-05C8FF8C95F2}"/>
              </a:ext>
            </a:extLst>
          </p:cNvPr>
          <p:cNvCxnSpPr/>
          <p:nvPr/>
        </p:nvCxnSpPr>
        <p:spPr>
          <a:xfrm>
            <a:off x="4774944" y="3467100"/>
            <a:ext cx="8779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9281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530182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Async/Await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58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14497</TotalTime>
  <Words>4725</Words>
  <Application>Microsoft Macintosh PowerPoint</Application>
  <PresentationFormat>와이드스크린</PresentationFormat>
  <Paragraphs>651</Paragraphs>
  <Slides>130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7" baseType="lpstr">
      <vt:lpstr>Consolas</vt:lpstr>
      <vt:lpstr>맑은 고딕</vt:lpstr>
      <vt:lpstr>Arial</vt:lpstr>
      <vt:lpstr>나눔스퀘어 Bold</vt:lpstr>
      <vt:lpstr>나눔스퀘어 ExtraBold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JEST?</vt:lpstr>
      <vt:lpstr>PowerPoint 프레젠테이션</vt:lpstr>
      <vt:lpstr>PowerPoint 프레젠테이션</vt:lpstr>
      <vt:lpstr>Jest</vt:lpstr>
      <vt:lpstr>PowerPoint 프레젠테이션</vt:lpstr>
      <vt:lpstr>하지만…</vt:lpstr>
      <vt:lpstr>PowerPoint 프레젠테이션</vt:lpstr>
      <vt:lpstr>PowerPoint 프레젠테이션</vt:lpstr>
      <vt:lpstr>All-in-one</vt:lpstr>
      <vt:lpstr>PowerPoint 프레젠테이션</vt:lpstr>
      <vt:lpstr>PowerPoint 프레젠테이션</vt:lpstr>
      <vt:lpstr>공식 문서 읽기!</vt:lpstr>
      <vt:lpstr>PowerPoint 프레젠테이션</vt:lpstr>
      <vt:lpstr>Jest 세팅하기</vt:lpstr>
      <vt:lpstr>Package.json 수정</vt:lpstr>
      <vt:lpstr>PowerPoint 프레젠테이션</vt:lpstr>
      <vt:lpstr>테스트용 함수 만들기!</vt:lpstr>
      <vt:lpstr>테스트 Suite 만들기!</vt:lpstr>
      <vt:lpstr>테스트 Suite 만들기!</vt:lpstr>
      <vt:lpstr>PowerPoint 프레젠테이션</vt:lpstr>
      <vt:lpstr>얕은 비교와 깊은 비교!</vt:lpstr>
      <vt:lpstr>toBe(얕은 비교), toEqual(깊은 비교)</vt:lpstr>
      <vt:lpstr>PowerPoint 프레젠테이션</vt:lpstr>
      <vt:lpstr>PowerPoint 프레젠테이션</vt:lpstr>
      <vt:lpstr>toEqual(깊은 비교) 과 객체의 특성!</vt:lpstr>
      <vt:lpstr>PowerPoint 프레젠테이션</vt:lpstr>
      <vt:lpstr>PowerPoint 프레젠테이션</vt:lpstr>
      <vt:lpstr>toEqual 의 한계</vt:lpstr>
      <vt:lpstr>toStrictEqual!</vt:lpstr>
      <vt:lpstr>PowerPoint 프레젠테이션</vt:lpstr>
      <vt:lpstr>PowerPoint 프레젠테이션</vt:lpstr>
      <vt:lpstr>Typescript!</vt:lpstr>
      <vt:lpstr>PowerPoint 프레젠테이션</vt:lpstr>
      <vt:lpstr>우리는 ts-jest 를 씁시다!</vt:lpstr>
      <vt:lpstr>우리는 ts-jest 를 씁시다!</vt:lpstr>
      <vt:lpstr>PowerPoint 프레젠테이션</vt:lpstr>
      <vt:lpstr>PowerPoint 프레젠테이션</vt:lpstr>
      <vt:lpstr>ts-jest 세팅하기!</vt:lpstr>
      <vt:lpstr>PowerPoint 프레젠테이션</vt:lpstr>
      <vt:lpstr>TS 테스트 케이스 생성하기!</vt:lpstr>
      <vt:lpstr>TS 테스트 케이스 생성하기!</vt:lpstr>
      <vt:lpstr>PowerPoint 프레젠테이션</vt:lpstr>
      <vt:lpstr>그전에 간단한 테스트 케이스를 작성해 봅시다!</vt:lpstr>
      <vt:lpstr>그전에 간단한 테스트 케이스를 작성해 봅시다!</vt:lpstr>
      <vt:lpstr>PowerPoint 프레젠테이션</vt:lpstr>
      <vt:lpstr>PowerPoint 프레젠테이션</vt:lpstr>
      <vt:lpstr>PowerPoint 프레젠테이션</vt:lpstr>
      <vt:lpstr>toHaveLength</vt:lpstr>
      <vt:lpstr>PowerPoint 프레젠테이션</vt:lpstr>
      <vt:lpstr>toContainEqual</vt:lpstr>
      <vt:lpstr>PowerPoint 프레젠테이션</vt:lpstr>
      <vt:lpstr>PowerPoint 프레젠테이션</vt:lpstr>
      <vt:lpstr>숫자를 비교하는 Matchers</vt:lpstr>
      <vt:lpstr>PowerPoint 프레젠테이션</vt:lpstr>
      <vt:lpstr>PowerPoint 프레젠테이션</vt:lpstr>
      <vt:lpstr>toMatch</vt:lpstr>
      <vt:lpstr>PowerPoint 프레젠테이션</vt:lpstr>
      <vt:lpstr>PowerPoint 프레젠테이션</vt:lpstr>
      <vt:lpstr>toThrow</vt:lpstr>
      <vt:lpstr>PowerPoint 프레젠테이션</vt:lpstr>
      <vt:lpstr>toThrow</vt:lpstr>
      <vt:lpstr>PowerPoint 프레젠테이션</vt:lpstr>
      <vt:lpstr>PowerPoint 프레젠테이션</vt:lpstr>
      <vt:lpstr>PowerPoint 프레젠테이션</vt:lpstr>
      <vt:lpstr>PowerPoint 프레젠테이션</vt:lpstr>
      <vt:lpstr>비동기 테스트도 당연 가능합니다!</vt:lpstr>
      <vt:lpstr>PowerPoint 프레젠테이션</vt:lpstr>
      <vt:lpstr>콜백 함수 테스트용 케이스 만들기!</vt:lpstr>
      <vt:lpstr>PowerPoint 프레젠테이션</vt:lpstr>
      <vt:lpstr>결과가 좀 이상하네요!?</vt:lpstr>
      <vt:lpstr>심지어 값이 틀려도!?</vt:lpstr>
      <vt:lpstr>PowerPoint 프레젠테이션</vt:lpstr>
      <vt:lpstr>결과가 좀 이상하네요!?</vt:lpstr>
      <vt:lpstr>PowerPoint 프레젠테이션</vt:lpstr>
      <vt:lpstr>PowerPoint 프레젠테이션</vt:lpstr>
      <vt:lpstr>콜백에서 Error 를 받아 봅시다!</vt:lpstr>
      <vt:lpstr>PowerPoint 프레젠테이션</vt:lpstr>
      <vt:lpstr>PowerPoint 프레젠테이션</vt:lpstr>
      <vt:lpstr>PowerPoint 프레젠테이션</vt:lpstr>
      <vt:lpstr>Promise 테스트용 케이스 만들기!</vt:lpstr>
      <vt:lpstr>PowerPoint 프레젠테이션</vt:lpstr>
      <vt:lpstr>뭔가 또 빠르네요!?</vt:lpstr>
      <vt:lpstr>PowerPoint 프레젠테이션</vt:lpstr>
      <vt:lpstr>PowerPoint 프레젠테이션</vt:lpstr>
      <vt:lpstr>Promise 에서의 Error 상황 테스트</vt:lpstr>
      <vt:lpstr>PowerPoint 프레젠테이션</vt:lpstr>
      <vt:lpstr>PowerPoint 프레젠테이션</vt:lpstr>
      <vt:lpstr>PowerPoint 프레젠테이션</vt:lpstr>
      <vt:lpstr>try, catch 대신!</vt:lpstr>
      <vt:lpstr>PowerPoint 프레젠테이션</vt:lpstr>
      <vt:lpstr>PowerPoint 프레젠테이션</vt:lpstr>
      <vt:lpstr>PowerPoint 프레젠테이션</vt:lpstr>
      <vt:lpstr>Async/Await 테스트용 케이스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CRA 를 통해 만들어진 앱은 기본적으로!</vt:lpstr>
      <vt:lpstr>Package.json 보기</vt:lpstr>
      <vt:lpstr>App.test.tsx 보기</vt:lpstr>
      <vt:lpstr>PowerPoint 프레젠테이션</vt:lpstr>
      <vt:lpstr>Jest 로 리액트 컴포넌트 테스트!</vt:lpstr>
      <vt:lpstr>Jest 로 리액트 컴포넌트 테스트!</vt:lpstr>
      <vt:lpstr>에러가 뜹니다!</vt:lpstr>
      <vt:lpstr>PowerPoint 프레젠테이션</vt:lpstr>
      <vt:lpstr>로그인 여부에 따라 변경 되는 헤더 컴포넌트!</vt:lpstr>
      <vt:lpstr>PowerPoint 프레젠테이션</vt:lpstr>
      <vt:lpstr>PowerPoint 프레젠테이션</vt:lpstr>
      <vt:lpstr>isLogin 값을 달리 전달하여 테스트</vt:lpstr>
      <vt:lpstr>isLogin = true</vt:lpstr>
      <vt:lpstr>PowerPoint 프레젠테이션</vt:lpstr>
      <vt:lpstr>isLogin = false</vt:lpstr>
      <vt:lpstr>PowerPoint 프레젠테이션</vt:lpstr>
      <vt:lpstr>PowerPoint 프레젠테이션</vt:lpstr>
      <vt:lpstr>PowerPoint 프레젠테이션</vt:lpstr>
      <vt:lpstr>회원 가입 버튼 만들기!</vt:lpstr>
      <vt:lpstr>PowerPoint 프레젠테이션</vt:lpstr>
      <vt:lpstr>PowerPoint 프레젠테이션</vt:lpstr>
      <vt:lpstr>PowerPoint 프레젠테이션</vt:lpstr>
      <vt:lpstr>실습, MyPage 컴포넌트 테스트!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송수빈</cp:lastModifiedBy>
  <cp:revision>1852</cp:revision>
  <dcterms:created xsi:type="dcterms:W3CDTF">2022-05-29T13:34:07Z</dcterms:created>
  <dcterms:modified xsi:type="dcterms:W3CDTF">2023-05-02T02:49:06Z</dcterms:modified>
</cp:coreProperties>
</file>